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81" r:id="rId2"/>
    <p:sldId id="288" r:id="rId3"/>
    <p:sldId id="280" r:id="rId4"/>
    <p:sldId id="326" r:id="rId5"/>
    <p:sldId id="271" r:id="rId6"/>
    <p:sldId id="328" r:id="rId7"/>
    <p:sldId id="333" r:id="rId8"/>
    <p:sldId id="301" r:id="rId9"/>
    <p:sldId id="302" r:id="rId10"/>
    <p:sldId id="303" r:id="rId11"/>
    <p:sldId id="304" r:id="rId12"/>
    <p:sldId id="334" r:id="rId13"/>
    <p:sldId id="299" r:id="rId14"/>
    <p:sldId id="331" r:id="rId15"/>
    <p:sldId id="306" r:id="rId16"/>
    <p:sldId id="336" r:id="rId17"/>
    <p:sldId id="335" r:id="rId18"/>
    <p:sldId id="329" r:id="rId19"/>
    <p:sldId id="320" r:id="rId20"/>
    <p:sldId id="337" r:id="rId21"/>
    <p:sldId id="312" r:id="rId22"/>
    <p:sldId id="315" r:id="rId23"/>
    <p:sldId id="352" r:id="rId24"/>
    <p:sldId id="338" r:id="rId25"/>
    <p:sldId id="339" r:id="rId26"/>
    <p:sldId id="340" r:id="rId27"/>
    <p:sldId id="341" r:id="rId28"/>
    <p:sldId id="342" r:id="rId29"/>
    <p:sldId id="343" r:id="rId30"/>
    <p:sldId id="345" r:id="rId31"/>
    <p:sldId id="349" r:id="rId32"/>
    <p:sldId id="350" r:id="rId33"/>
    <p:sldId id="351" r:id="rId34"/>
  </p:sldIdLst>
  <p:sldSz cx="9906000" cy="6858000" type="A4"/>
  <p:notesSz cx="9872663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安井 武史" initials="" lastIdx="1" clrIdx="0"/>
  <p:cmAuthor id="1" name="Atsuta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80"/>
    <a:srgbClr val="92D050"/>
    <a:srgbClr val="FFCC00"/>
    <a:srgbClr val="FF99CC"/>
    <a:srgbClr val="0070C0"/>
    <a:srgbClr val="0000FF"/>
    <a:srgbClr val="FCFCFC"/>
    <a:srgbClr val="FF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6" autoAdjust="0"/>
    <p:restoredTop sz="89388" autoAdjust="0"/>
  </p:normalViewPr>
  <p:slideViewPr>
    <p:cSldViewPr>
      <p:cViewPr varScale="1">
        <p:scale>
          <a:sx n="66" d="100"/>
          <a:sy n="66" d="100"/>
        </p:scale>
        <p:origin x="1290" y="72"/>
      </p:cViewPr>
      <p:guideLst>
        <p:guide orient="horz" pos="2160"/>
        <p:guide pos="288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154" cy="339884"/>
          </a:xfrm>
          <a:prstGeom prst="rect">
            <a:avLst/>
          </a:prstGeom>
        </p:spPr>
        <p:txBody>
          <a:bodyPr vert="horz" lIns="91135" tIns="45568" rIns="91135" bIns="4556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39884"/>
          </a:xfrm>
          <a:prstGeom prst="rect">
            <a:avLst/>
          </a:prstGeom>
        </p:spPr>
        <p:txBody>
          <a:bodyPr vert="horz" lIns="91135" tIns="45568" rIns="91135" bIns="45568" rtlCol="0"/>
          <a:lstStyle>
            <a:lvl1pPr algn="r">
              <a:defRPr sz="1200"/>
            </a:lvl1pPr>
          </a:lstStyle>
          <a:p>
            <a:fld id="{279C3491-973F-444C-AE77-6F6AD4E7B8E7}" type="datetimeFigureOut">
              <a:rPr kumimoji="1" lang="ja-JP" altLang="en-US" smtClean="0"/>
              <a:t>2016/3/21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278154" cy="339884"/>
          </a:xfrm>
          <a:prstGeom prst="rect">
            <a:avLst/>
          </a:prstGeom>
        </p:spPr>
        <p:txBody>
          <a:bodyPr vert="horz" lIns="91135" tIns="45568" rIns="91135" bIns="4556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39884"/>
          </a:xfrm>
          <a:prstGeom prst="rect">
            <a:avLst/>
          </a:prstGeom>
        </p:spPr>
        <p:txBody>
          <a:bodyPr vert="horz" lIns="91135" tIns="45568" rIns="91135" bIns="45568" rtlCol="0" anchor="b"/>
          <a:lstStyle>
            <a:lvl1pPr algn="r">
              <a:defRPr sz="1200"/>
            </a:lvl1pPr>
          </a:lstStyle>
          <a:p>
            <a:fld id="{283B634F-4290-4880-89ED-B73C2B2824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656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7626" cy="339884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1864" y="0"/>
            <a:ext cx="4279212" cy="339884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C95B9BAB-ED14-954E-8F5C-A1799C3E4A45}" type="datetimeFigureOut">
              <a:rPr kumimoji="1" lang="ja-JP" altLang="en-US" smtClean="0"/>
              <a:t>2016/3/21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09588"/>
            <a:ext cx="36814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0708" tIns="45354" rIns="90708" bIns="45354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277626" cy="33988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1864" y="6456218"/>
            <a:ext cx="4279212" cy="33988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C482FCBA-4B1B-EF40-9F94-22083DFC27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32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21D16-5063-5449-8249-C4B7895BB36F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5625" y="509588"/>
            <a:ext cx="3681413" cy="254952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ja-JP" altLang="en-US" dirty="0" smtClean="0">
                <a:latin typeface="Times New Roman" pitchFamily="-108" charset="0"/>
                <a:ea typeface="ＭＳ Ｐ明朝" pitchFamily="-108" charset="-128"/>
              </a:rPr>
              <a:t>本研究におけるヒト皮膚計測はこちらの承認の下　行われています．</a:t>
            </a:r>
            <a:endParaRPr lang="ja-JP" altLang="en-US" dirty="0">
              <a:latin typeface="Times New Roman" pitchFamily="-108" charset="0"/>
              <a:ea typeface="ＭＳ Ｐ明朝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0120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ヒト総腸：外膜および中膜のそれぞれの異なった構造を可視化．</a:t>
            </a:r>
            <a:endParaRPr kumimoji="1" lang="en-US" altLang="ja-JP" dirty="0" smtClean="0"/>
          </a:p>
          <a:p>
            <a:r>
              <a:rPr kumimoji="1" lang="ja-JP" altLang="en-US" dirty="0" smtClean="0"/>
              <a:t>同じ条件で取得された従来の大型系と比較</a:t>
            </a:r>
            <a:endParaRPr kumimoji="1" lang="en-US" altLang="ja-JP" dirty="0" smtClean="0"/>
          </a:p>
          <a:p>
            <a:r>
              <a:rPr kumimoji="1" lang="ja-JP" altLang="en-US" dirty="0" smtClean="0"/>
              <a:t>重要なことは体積比</a:t>
            </a:r>
            <a:r>
              <a:rPr kumimoji="1" lang="en-US" altLang="ja-JP" dirty="0" smtClean="0"/>
              <a:t>1/100</a:t>
            </a:r>
            <a:r>
              <a:rPr kumimoji="1" lang="ja-JP" altLang="en-US" dirty="0" err="1" smtClean="0"/>
              <a:t>にも</a:t>
            </a:r>
            <a:r>
              <a:rPr kumimoji="1" lang="ja-JP" altLang="en-US" dirty="0" smtClean="0"/>
              <a:t>関わらず遜色ない</a:t>
            </a:r>
            <a:r>
              <a:rPr kumimoji="1" lang="en-US" altLang="ja-JP" dirty="0" smtClean="0"/>
              <a:t>SHG</a:t>
            </a:r>
            <a:r>
              <a:rPr kumimoji="1" lang="ja-JP" altLang="en-US" dirty="0" smtClean="0"/>
              <a:t>イメージ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289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ヒト皮膚の</a:t>
            </a:r>
            <a:r>
              <a:rPr kumimoji="1" lang="en-US" altLang="ja-JP" i="1" dirty="0" smtClean="0"/>
              <a:t>in situ</a:t>
            </a:r>
            <a:r>
              <a:rPr kumimoji="1" lang="ja-JP" altLang="en-US" i="1" dirty="0" smtClean="0"/>
              <a:t>観察</a:t>
            </a:r>
            <a:endParaRPr kumimoji="1" lang="en-US" altLang="ja-JP" i="1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287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プローブ化はクリア</a:t>
            </a:r>
            <a:endParaRPr kumimoji="1" lang="en-US" altLang="ja-JP" dirty="0" smtClean="0"/>
          </a:p>
          <a:p>
            <a:r>
              <a:rPr kumimoji="1" lang="ja-JP" altLang="en-US" dirty="0" smtClean="0"/>
              <a:t>ファイバー伝送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397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超短パルス光の場合はファイバー伝送中に分散→パルス拡がり</a:t>
            </a:r>
            <a:endParaRPr kumimoji="1" lang="en-US" altLang="ja-JP" dirty="0" smtClean="0"/>
          </a:p>
          <a:p>
            <a:r>
              <a:rPr kumimoji="1" lang="en-US" altLang="ja-JP" dirty="0" smtClean="0"/>
              <a:t>SHG</a:t>
            </a:r>
            <a:r>
              <a:rPr kumimoji="1" lang="ja-JP" altLang="en-US" dirty="0" smtClean="0"/>
              <a:t>低下→分散補償</a:t>
            </a:r>
            <a:endParaRPr kumimoji="1" lang="en-US" altLang="ja-JP" dirty="0" smtClean="0"/>
          </a:p>
          <a:p>
            <a:r>
              <a:rPr kumimoji="1" lang="en-US" altLang="ja-JP" dirty="0" smtClean="0"/>
              <a:t>1250nm</a:t>
            </a:r>
            <a:r>
              <a:rPr kumimoji="1" lang="ja-JP" altLang="en-US" dirty="0" smtClean="0"/>
              <a:t>では分散補償が難しい：小型→外部的も不適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564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SHG</a:t>
            </a:r>
            <a:r>
              <a:rPr kumimoji="1" lang="ja-JP" altLang="en-US" dirty="0" smtClean="0"/>
              <a:t>イメージングに必要なレーザーパワーを確保しつつ，分散補償の発生しないファイバーとして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270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PCF</a:t>
            </a:r>
            <a:r>
              <a:rPr kumimoji="1" lang="ja-JP" altLang="en-US" dirty="0" smtClean="0"/>
              <a:t>の入口と出口で比較　次に</a:t>
            </a:r>
            <a:endParaRPr kumimoji="1" lang="en-US" altLang="ja-JP" dirty="0" smtClean="0"/>
          </a:p>
          <a:p>
            <a:r>
              <a:rPr kumimoji="1" lang="ja-JP" altLang="en-US" dirty="0" smtClean="0"/>
              <a:t>実際に使用するより大きい曲げを与えたとしてもスペクトル幅・パルス幅に変化なく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182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実際に使用するより大きい曲げを与えたとしても</a:t>
            </a:r>
            <a:endParaRPr kumimoji="1" lang="en-US" altLang="ja-JP" dirty="0" smtClean="0"/>
          </a:p>
          <a:p>
            <a:r>
              <a:rPr kumimoji="1" lang="ja-JP" altLang="en-US" dirty="0" smtClean="0"/>
              <a:t>プローブを自由に動かすようなフレキシブルな利用が可能！！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468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以上より問題は解消され，これらの技術を組み合わせ・・・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6046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計測部の自由度</a:t>
            </a:r>
            <a:endParaRPr kumimoji="1" lang="en-US" altLang="ja-JP" dirty="0" smtClean="0"/>
          </a:p>
          <a:p>
            <a:r>
              <a:rPr kumimoji="1" lang="ja-JP" altLang="en-US" dirty="0" smtClean="0"/>
              <a:t>しかし</a:t>
            </a:r>
            <a:r>
              <a:rPr kumimoji="1" lang="en-US" altLang="ja-JP" dirty="0" smtClean="0"/>
              <a:t>PMT</a:t>
            </a:r>
            <a:r>
              <a:rPr kumimoji="1" lang="ja-JP" altLang="en-US" dirty="0" smtClean="0"/>
              <a:t>は</a:t>
            </a:r>
            <a:r>
              <a:rPr kumimoji="1" lang="ja-JP" altLang="en-US" dirty="0" smtClean="0"/>
              <a:t>フォトンカウント型は“高感度”⇒</a:t>
            </a:r>
            <a:r>
              <a:rPr kumimoji="1" lang="ja-JP" altLang="en-US" dirty="0" smtClean="0"/>
              <a:t>暗室（実際の動画）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測定部が見えない　⇒　自由度を生かしきれない・・・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563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完全な遮光のためにアルミホイルで対物レンズをカバーしスカートのようにしている．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75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コラーゲンの減少→老化</a:t>
            </a:r>
            <a:endParaRPr kumimoji="1" lang="en-US" altLang="ja-JP" dirty="0" smtClean="0"/>
          </a:p>
          <a:p>
            <a:r>
              <a:rPr kumimoji="1" lang="ja-JP" altLang="en-US" dirty="0" smtClean="0"/>
              <a:t>肝硬変や心筋梗塞では，特異的なコラーゲン動態がみられることが報告されている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808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256*256 = 65536</a:t>
            </a:r>
          </a:p>
          <a:p>
            <a:r>
              <a:rPr kumimoji="1" lang="ja-JP" altLang="en-US" dirty="0" smtClean="0"/>
              <a:t>従来系で照明⇒検出器が飽和　最悪の場合　故障する恐れ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715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＋暗室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739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40C60-E016-41B0-9698-970A376E9E0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74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6EAF3-573C-D549-BD82-7710BFEB933B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51118" y="9431814"/>
            <a:ext cx="2944971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A2B656B9-767B-2540-8CEC-4CC2BD7B29DC}" type="slidenum">
              <a:rPr lang="en-US" altLang="ja-JP" sz="1200"/>
              <a:pPr algn="r"/>
              <a:t>26</a:t>
            </a:fld>
            <a:endParaRPr lang="en-US" altLang="ja-JP" sz="1200" dirty="0"/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145" y="4715907"/>
            <a:ext cx="4983798" cy="4467701"/>
          </a:xfrm>
          <a:noFill/>
          <a:ln/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4132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4FEA4-5C98-AC40-BF9E-4DA51EFD4710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9539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5DE7F-6197-AC41-BB37-878D7CCCA88C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9711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筋組織　ミオシン　チューブリン　深さ</a:t>
            </a:r>
            <a:endParaRPr kumimoji="1" lang="en-US" altLang="ja-JP" dirty="0" smtClean="0"/>
          </a:p>
          <a:p>
            <a:r>
              <a:rPr kumimoji="1" lang="ja-JP" altLang="en-US" dirty="0" smtClean="0"/>
              <a:t>コラーゲンの発生効率は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ケタほど違う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6523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40C60-E016-41B0-9698-970A376E9E0C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617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非線形偏波回転</a:t>
            </a:r>
            <a:r>
              <a:rPr lang="en-US" altLang="ja-JP" dirty="0" smtClean="0"/>
              <a:t>(NPR </a:t>
            </a:r>
            <a:r>
              <a:rPr lang="ja-JP" altLang="en-US" dirty="0" smtClean="0"/>
              <a:t>と呼ばれる</a:t>
            </a:r>
            <a:r>
              <a:rPr lang="en-US" altLang="ja-JP" dirty="0" smtClean="0"/>
              <a:t>)</a:t>
            </a:r>
            <a:r>
              <a:rPr lang="ja-JP" altLang="en-US" dirty="0" smtClean="0"/>
              <a:t>はファ イバーに光が入射した際、内部を透過する 偏光の回転度合いがその入射光の強度に</a:t>
            </a:r>
            <a:r>
              <a:rPr lang="ja-JP" altLang="en-US" dirty="0" err="1" smtClean="0"/>
              <a:t>よ</a:t>
            </a:r>
            <a:r>
              <a:rPr lang="ja-JP" altLang="en-US" dirty="0" smtClean="0"/>
              <a:t> </a:t>
            </a:r>
            <a:r>
              <a:rPr lang="ja-JP" altLang="en-US" dirty="0" err="1" smtClean="0"/>
              <a:t>り</a:t>
            </a:r>
            <a:r>
              <a:rPr lang="ja-JP" altLang="en-US" dirty="0" smtClean="0"/>
              <a:t>異なることである。これは高強度の光が 入射した際にファイバーの屈折率が非線形 により非線形屈折率変化を起こしパルスに 位相変化が生まれるためで、高強度の光の 方が低強度のものに比べ偏光は大きく回転 する。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F9865-A6DD-423D-BD6D-024D2D60EA60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215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3542">
              <a:defRPr/>
            </a:pPr>
            <a:r>
              <a:rPr kumimoji="1" lang="ja-JP" altLang="en-US" dirty="0" smtClean="0"/>
              <a:t>染色法　一般的 → 生検が必要　生きたそのままの観察</a:t>
            </a:r>
            <a:endParaRPr kumimoji="1" lang="en-US" altLang="ja-JP" dirty="0" smtClean="0"/>
          </a:p>
          <a:p>
            <a:pPr defTabSz="453542">
              <a:defRPr/>
            </a:pPr>
            <a:r>
              <a:rPr kumimoji="1" lang="ja-JP" altLang="en-US" dirty="0" smtClean="0"/>
              <a:t>光を用いた低侵襲な手法</a:t>
            </a:r>
            <a:endParaRPr kumimoji="1" lang="en-US" altLang="ja-JP" dirty="0" smtClean="0"/>
          </a:p>
          <a:p>
            <a:pPr defTabSz="453542">
              <a:defRPr/>
            </a:pPr>
            <a:r>
              <a:rPr kumimoji="1" lang="ja-JP" altLang="en-US" dirty="0" smtClean="0"/>
              <a:t>反射のみの情報では選択性がなく，</a:t>
            </a:r>
            <a:endParaRPr kumimoji="1" lang="en-US" altLang="ja-JP" dirty="0" smtClean="0"/>
          </a:p>
          <a:p>
            <a:pPr defTabSz="453542">
              <a:defRPr/>
            </a:pP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複屈折計測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により選択性を得られる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OCT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も屈折率変化は小さく</a:t>
            </a:r>
            <a:endParaRPr kumimoji="1" lang="en-US" altLang="ja-JP" dirty="0" smtClean="0"/>
          </a:p>
          <a:p>
            <a:pPr defTabSz="453542">
              <a:defRPr/>
            </a:pPr>
            <a:r>
              <a:rPr kumimoji="1" lang="ja-JP" altLang="en-US" dirty="0" smtClean="0"/>
              <a:t>二光子蛍光も各物質の蛍光スペクトルがオーバーラップすることがある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78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FCB0B-B45F-4449-B5A3-474CC22D02A2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5625" y="509588"/>
            <a:ext cx="3681413" cy="25495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600" dirty="0">
                <a:latin typeface="Arial"/>
                <a:cs typeface="Arial"/>
              </a:rPr>
              <a:t>サンプルにフェムト秒レーザー光のよう</a:t>
            </a:r>
            <a:r>
              <a:rPr lang="ja-JP" altLang="en-US" sz="1600" dirty="0" smtClean="0">
                <a:latin typeface="Arial"/>
                <a:cs typeface="Arial"/>
              </a:rPr>
              <a:t>な超短パルス光</a:t>
            </a:r>
            <a:r>
              <a:rPr lang="ja-JP" altLang="en-US" sz="1600" dirty="0">
                <a:latin typeface="Arial"/>
                <a:cs typeface="Arial"/>
              </a:rPr>
              <a:t>の焦点を</a:t>
            </a:r>
            <a:r>
              <a:rPr lang="ja-JP" altLang="en-US" sz="1600" dirty="0" smtClean="0">
                <a:latin typeface="Arial"/>
                <a:cs typeface="Arial"/>
              </a:rPr>
              <a:t>合わせると</a:t>
            </a:r>
            <a:r>
              <a:rPr lang="ja-JP" altLang="en-US" sz="1600" dirty="0">
                <a:latin typeface="Arial"/>
                <a:cs typeface="Arial"/>
              </a:rPr>
              <a:t>非中心対称性の物質（皮膚の場合は、コラーゲンのみ）</a:t>
            </a:r>
            <a:r>
              <a:rPr lang="ja-JP" altLang="en-US" sz="1600" dirty="0" smtClean="0">
                <a:latin typeface="Arial"/>
                <a:cs typeface="Arial"/>
              </a:rPr>
              <a:t>から半波長</a:t>
            </a:r>
            <a:r>
              <a:rPr lang="ja-JP" altLang="en-US" sz="1600" dirty="0">
                <a:latin typeface="Arial"/>
                <a:cs typeface="Arial"/>
              </a:rPr>
              <a:t>の</a:t>
            </a:r>
            <a:r>
              <a:rPr lang="en-US" altLang="ja-JP" sz="1600" dirty="0">
                <a:latin typeface="Arial"/>
                <a:cs typeface="Arial"/>
              </a:rPr>
              <a:t>SHG</a:t>
            </a:r>
            <a:r>
              <a:rPr lang="ja-JP" altLang="en-US" sz="1600" dirty="0">
                <a:latin typeface="Arial"/>
                <a:cs typeface="Arial"/>
              </a:rPr>
              <a:t>光が発生．</a:t>
            </a:r>
            <a:endParaRPr lang="en-US" altLang="ja-JP" sz="1600" dirty="0">
              <a:latin typeface="Arial"/>
              <a:cs typeface="Arial"/>
            </a:endParaRPr>
          </a:p>
          <a:p>
            <a:endParaRPr lang="en-US" altLang="ja-JP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428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ヒト計測のため　倒立配置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76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提案</a:t>
            </a:r>
            <a:endParaRPr kumimoji="1" lang="en-US" altLang="ja-JP" dirty="0" smtClean="0"/>
          </a:p>
          <a:p>
            <a:r>
              <a:rPr kumimoji="1" lang="ja-JP" altLang="en-US" dirty="0" smtClean="0"/>
              <a:t>そのためには　①小型プローブ化　手で持てるサイズにすること</a:t>
            </a:r>
            <a:endParaRPr kumimoji="1" lang="en-US" altLang="ja-JP" dirty="0" smtClean="0"/>
          </a:p>
          <a:p>
            <a:r>
              <a:rPr kumimoji="1" lang="ja-JP" altLang="en-US" dirty="0" smtClean="0"/>
              <a:t>　　　　　　　　 ②プローブを自由に動かす</a:t>
            </a:r>
            <a:r>
              <a:rPr kumimoji="1" lang="ja-JP" altLang="en-US" dirty="0" smtClean="0"/>
              <a:t>ために途中の光学系をフレキシブルなファイバー光学系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56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SHG</a:t>
            </a:r>
            <a:r>
              <a:rPr kumimoji="1" lang="ja-JP" altLang="en-US" dirty="0" smtClean="0"/>
              <a:t>イメージ取得にはレーザースポットのスキャンが必要</a:t>
            </a:r>
            <a:endParaRPr kumimoji="1" lang="en-US" altLang="ja-JP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レーザー走査型顕微鏡の主要部分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199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走査ミラーである</a:t>
            </a:r>
            <a:r>
              <a:rPr kumimoji="1" lang="en-US" altLang="ja-JP" dirty="0" smtClean="0"/>
              <a:t>GM</a:t>
            </a:r>
            <a:r>
              <a:rPr kumimoji="1" lang="ja-JP" altLang="en-US" dirty="0" smtClean="0"/>
              <a:t>をケージに格納，その他の素子も同様にケージシステムで組み込む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ここではプローブのみの評価：常盤に固定→イメージング　光源には生体透過性に優れた中心波長</a:t>
            </a:r>
            <a:r>
              <a:rPr kumimoji="1" lang="en-US" altLang="ja-JP" dirty="0" smtClean="0"/>
              <a:t>1250nm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802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FCBA-4B1B-EF40-9F94-22083DFC27D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67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42952" y="609600"/>
            <a:ext cx="6162675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fld id="{9FDA1118-72E7-4622-A007-1C6E4BA33906}" type="datetimeFigureOut">
              <a:rPr kumimoji="1" lang="ja-JP" altLang="en-US" smtClean="0"/>
              <a:pPr/>
              <a:t>2016/3/21</a:t>
            </a:fld>
            <a:endParaRPr kumimoji="1"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fld id="{D973D40C-5CA2-4ED6-811F-35695C53A3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5" name="Rectangle 7"/>
          <p:cNvSpPr>
            <a:spLocks noChangeArrowheads="1"/>
          </p:cNvSpPr>
          <p:nvPr/>
        </p:nvSpPr>
        <p:spPr bwMode="auto">
          <a:xfrm>
            <a:off x="0" y="381002"/>
            <a:ext cx="9891713" cy="55563"/>
          </a:xfrm>
          <a:prstGeom prst="rect">
            <a:avLst/>
          </a:prstGeom>
          <a:solidFill>
            <a:srgbClr val="00279F"/>
          </a:solidFill>
          <a:ln w="12700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762000"/>
            <a:endParaRPr lang="ja-JP" altLang="en-US" sz="2400">
              <a:latin typeface="Osaka" pitchFamily="-108" charset="-128"/>
              <a:ea typeface="Osaka" pitchFamily="-108" charset="-128"/>
              <a:cs typeface="Osaka" pitchFamily="-108" charset="-128"/>
            </a:endParaRPr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0" y="2"/>
            <a:ext cx="290941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00113" eaLnBrk="0" hangingPunct="0"/>
            <a:r>
              <a:rPr lang="en-US" altLang="ja-JP" sz="1800" b="1" i="1" dirty="0" smtClean="0">
                <a:solidFill>
                  <a:srgbClr val="00279F"/>
                </a:solidFill>
                <a:ea typeface="Osaka" pitchFamily="-108" charset="-128"/>
                <a:cs typeface="Osaka" pitchFamily="-108" charset="-128"/>
              </a:rPr>
              <a:t>University of Tokushima</a:t>
            </a:r>
            <a:endParaRPr lang="en-US" altLang="ja-JP" sz="1800" b="1" i="1" dirty="0">
              <a:solidFill>
                <a:srgbClr val="00279F"/>
              </a:solidFill>
              <a:ea typeface="Osaka" pitchFamily="-108" charset="-128"/>
              <a:cs typeface="Osaka" pitchFamily="-108" charset="-128"/>
            </a:endParaRPr>
          </a:p>
        </p:txBody>
      </p:sp>
      <p:pic>
        <p:nvPicPr>
          <p:cNvPr id="97" name="Picture 9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3600" y="0"/>
            <a:ext cx="396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ゴシック" charset="-128"/>
          <a:cs typeface="ＭＳ 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2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18" y="2089968"/>
            <a:ext cx="9906000" cy="1843088"/>
          </a:xfrm>
        </p:spPr>
        <p:txBody>
          <a:bodyPr/>
          <a:lstStyle/>
          <a:p>
            <a:r>
              <a:rPr lang="en-US" altLang="ja-JP" sz="4000" b="1" dirty="0">
                <a:ea typeface="ＭＳ ゴシック" pitchFamily="-108" charset="-128"/>
                <a:cs typeface="Arial"/>
              </a:rPr>
              <a:t>SHG( </a:t>
            </a:r>
            <a:r>
              <a:rPr lang="ja-JP" altLang="en-US" sz="4000" b="1" dirty="0">
                <a:ea typeface="ＭＳ ゴシック" pitchFamily="-108" charset="-128"/>
                <a:cs typeface="Arial"/>
              </a:rPr>
              <a:t>第二高調波発生 </a:t>
            </a:r>
            <a:r>
              <a:rPr lang="en-US" altLang="ja-JP" sz="4000" b="1" dirty="0">
                <a:ea typeface="ＭＳ ゴシック" pitchFamily="-108" charset="-128"/>
                <a:cs typeface="Arial"/>
              </a:rPr>
              <a:t>) </a:t>
            </a:r>
            <a:r>
              <a:rPr lang="ja-JP" altLang="en-US" sz="4000" b="1" dirty="0">
                <a:ea typeface="ＭＳ ゴシック" pitchFamily="-108" charset="-128"/>
                <a:cs typeface="Arial"/>
              </a:rPr>
              <a:t>顕微鏡の小型化</a:t>
            </a:r>
            <a:endParaRPr lang="en-US" altLang="ja-JP" sz="4000" b="1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9"/>
              <p:cNvSpPr>
                <a:spLocks noChangeArrowheads="1"/>
              </p:cNvSpPr>
              <p:nvPr/>
            </p:nvSpPr>
            <p:spPr bwMode="auto">
              <a:xfrm>
                <a:off x="249268" y="4680160"/>
                <a:ext cx="9001000" cy="153888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 type="none" w="lg" len="lg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762000" eaLnBrk="0" hangingPunct="0"/>
                <a:r>
                  <a:rPr lang="ja-JP" altLang="en-US" sz="2800" dirty="0" smtClean="0">
                    <a:ea typeface="ＭＳ ゴシック" pitchFamily="-108" charset="-128"/>
                    <a:cs typeface="Arial"/>
                  </a:rPr>
                  <a:t>　</a:t>
                </a:r>
                <a:r>
                  <a:rPr lang="zh-TW" altLang="en-US" sz="2800" dirty="0"/>
                  <a:t>〇厚田 耕</a:t>
                </a:r>
                <a:r>
                  <a:rPr lang="zh-TW" altLang="en-US" sz="2800" dirty="0" smtClean="0"/>
                  <a:t>佑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ja-JP" altLang="en-US" sz="2800" i="1">
                        <a:latin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zh-TW" altLang="en-US" sz="2800" dirty="0" smtClean="0"/>
                  <a:t>長谷 </a:t>
                </a:r>
                <a:r>
                  <a:rPr lang="zh-TW" altLang="en-US" sz="2800" dirty="0"/>
                  <a:t>栄治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ja-JP" altLang="en-US" sz="2800" dirty="0" smtClean="0"/>
                  <a:t>，</a:t>
                </a:r>
                <a:r>
                  <a:rPr lang="zh-TW" altLang="en-US" sz="2800" dirty="0" smtClean="0"/>
                  <a:t>南川 丈夫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altLang="zh-TW" sz="2800" dirty="0" smtClean="0"/>
              </a:p>
              <a:p>
                <a:pPr algn="ctr" defTabSz="762000" eaLnBrk="0" hangingPunct="0"/>
                <a:r>
                  <a:rPr lang="zh-TW" altLang="en-US" sz="2800" dirty="0" smtClean="0"/>
                  <a:t>吉木 </a:t>
                </a:r>
                <a:r>
                  <a:rPr lang="zh-TW" altLang="en-US" sz="2800" dirty="0"/>
                  <a:t>啓</a:t>
                </a:r>
                <a:r>
                  <a:rPr lang="zh-TW" altLang="en-US" sz="2800" dirty="0" smtClean="0"/>
                  <a:t>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 smtClean="0"/>
                  <a:t>，</a:t>
                </a:r>
                <a:r>
                  <a:rPr lang="zh-TW" altLang="en-US" sz="2800" dirty="0" smtClean="0"/>
                  <a:t>安井 武史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altLang="ja-JP" sz="2800" dirty="0" smtClean="0"/>
              </a:p>
              <a:p>
                <a:pPr algn="ctr" defTabSz="762000" eaLnBrk="0" hangingPunct="0"/>
                <a:endParaRPr lang="en-US" altLang="ja-JP" sz="1000" dirty="0" smtClean="0"/>
              </a:p>
              <a:p>
                <a:pPr algn="ctr" defTabSz="762000" eaLnBrk="0" hangingPunct="0"/>
                <a:r>
                  <a:rPr lang="en-US" altLang="ja-JP" sz="2800" dirty="0" smtClean="0"/>
                  <a:t>1. </a:t>
                </a:r>
                <a:r>
                  <a:rPr lang="ja-JP" altLang="en-US" sz="2800" dirty="0" smtClean="0"/>
                  <a:t>徳島大，</a:t>
                </a:r>
                <a:r>
                  <a:rPr lang="en-US" altLang="ja-JP" sz="2800" dirty="0" smtClean="0"/>
                  <a:t>2. </a:t>
                </a:r>
                <a:r>
                  <a:rPr lang="ja-JP" altLang="en-US" sz="2800" dirty="0" smtClean="0"/>
                  <a:t>兵庫県立大</a:t>
                </a:r>
                <a:endParaRPr lang="ja-JP" altLang="en-US" sz="2800" dirty="0"/>
              </a:p>
            </p:txBody>
          </p:sp>
        </mc:Choice>
        <mc:Fallback xmlns="">
          <p:sp>
            <p:nvSpPr>
              <p:cNvPr id="4099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268" y="4680160"/>
                <a:ext cx="9001000" cy="1538883"/>
              </a:xfrm>
              <a:prstGeom prst="rect">
                <a:avLst/>
              </a:prstGeom>
              <a:blipFill rotWithShape="0">
                <a:blip r:embed="rId3"/>
                <a:stretch>
                  <a:fillRect t="-5556" b="-10317"/>
                </a:stretch>
              </a:blipFill>
              <a:ln w="28575">
                <a:noFill/>
                <a:miter lim="800000"/>
                <a:headEnd/>
                <a:tailEnd type="none" w="lg" len="lg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7"/>
          <p:cNvSpPr txBox="1"/>
          <p:nvPr/>
        </p:nvSpPr>
        <p:spPr>
          <a:xfrm>
            <a:off x="200472" y="641324"/>
            <a:ext cx="6073370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/>
              <a:t>第</a:t>
            </a:r>
            <a:r>
              <a:rPr lang="en-US" altLang="ja-JP" sz="2800" b="1" dirty="0" smtClean="0"/>
              <a:t>63</a:t>
            </a:r>
            <a:r>
              <a:rPr lang="ja-JP" altLang="en-US" sz="2800" b="1" dirty="0" smtClean="0"/>
              <a:t>回 応用物理学会春季学術講演会</a:t>
            </a:r>
            <a:endParaRPr lang="ja-JP" altLang="en-US" sz="2800" b="1" dirty="0"/>
          </a:p>
        </p:txBody>
      </p:sp>
      <p:sp>
        <p:nvSpPr>
          <p:cNvPr id="2" name="正方形/長方形 1"/>
          <p:cNvSpPr/>
          <p:nvPr/>
        </p:nvSpPr>
        <p:spPr>
          <a:xfrm>
            <a:off x="0" y="3502749"/>
            <a:ext cx="9913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kern="1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Miniaturization of SHG </a:t>
            </a:r>
            <a:r>
              <a:rPr lang="en-US" altLang="ja-JP" sz="3600" b="1" kern="1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microscopy</a:t>
            </a:r>
            <a:endParaRPr lang="ja-JP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249268" y="1828358"/>
            <a:ext cx="2448272" cy="523220"/>
          </a:xfrm>
          <a:prstGeom prst="rect">
            <a:avLst/>
          </a:prstGeom>
          <a:solidFill>
            <a:srgbClr val="FF66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i="1">
                <a:solidFill>
                  <a:schemeClr val="bg1"/>
                </a:solidFill>
              </a:rPr>
              <a:t>21p-S422-7</a:t>
            </a:r>
            <a:endParaRPr lang="ja-JP" altLang="en-US" sz="2800" b="1" i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91589" y="1484718"/>
            <a:ext cx="6764506" cy="830997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徳島大学</a:t>
            </a:r>
            <a:r>
              <a:rPr lang="ja-JP" altLang="en-US" sz="2400" dirty="0"/>
              <a:t>大学院ソシオテクノサイエンス</a:t>
            </a:r>
            <a:r>
              <a:rPr lang="ja-JP" altLang="en-US" sz="2400" dirty="0" smtClean="0"/>
              <a:t>研究部倫理委員会の承認</a:t>
            </a:r>
            <a:r>
              <a:rPr lang="en-US" altLang="ja-JP" sz="2400" dirty="0" smtClean="0"/>
              <a:t>(#14003)</a:t>
            </a:r>
            <a:r>
              <a:rPr lang="ja-JP" altLang="en-US" sz="2400" dirty="0" smtClean="0"/>
              <a:t>を得て実施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062854779"/>
      </p:ext>
    </p:extLst>
  </p:cSld>
  <p:clrMapOvr>
    <a:masterClrMapping/>
  </p:clrMapOvr>
  <p:transition advTm="368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77613" y="1268760"/>
            <a:ext cx="18473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1662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19609" y="404664"/>
            <a:ext cx="6840761" cy="63216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ja-JP" altLang="en-US" sz="3508" dirty="0"/>
              <a:t>切片</a:t>
            </a:r>
            <a:r>
              <a:rPr lang="ja-JP" altLang="en-US" sz="3508" dirty="0" smtClean="0"/>
              <a:t>サンプル</a:t>
            </a:r>
            <a:r>
              <a:rPr lang="en-US" altLang="ja-JP" sz="3508" dirty="0"/>
              <a:t> </a:t>
            </a:r>
            <a:r>
              <a:rPr lang="en-US" altLang="ja-JP" sz="3508" dirty="0" smtClean="0"/>
              <a:t>“</a:t>
            </a:r>
            <a:r>
              <a:rPr lang="en-US" altLang="ja-JP" sz="3508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 vivo</a:t>
            </a:r>
            <a:r>
              <a:rPr lang="en-US" altLang="ja-JP" sz="3508" dirty="0" smtClean="0"/>
              <a:t>”</a:t>
            </a:r>
            <a:r>
              <a:rPr lang="ja-JP" altLang="en-US" sz="3508" dirty="0" smtClean="0"/>
              <a:t>計測</a:t>
            </a:r>
            <a:endParaRPr lang="en-US" altLang="ja-JP" sz="3508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8464" y="4801046"/>
            <a:ext cx="3334938" cy="15081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SHG</a:t>
            </a:r>
            <a:r>
              <a:rPr lang="ja-JP" altLang="en-US" sz="2400" dirty="0" smtClean="0">
                <a:solidFill>
                  <a:schemeClr val="bg1"/>
                </a:solidFill>
              </a:rPr>
              <a:t>イメージ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bg1"/>
                </a:solidFill>
              </a:rPr>
              <a:t>視野</a:t>
            </a:r>
            <a:r>
              <a:rPr lang="en-US" altLang="ja-JP" sz="2400" dirty="0">
                <a:solidFill>
                  <a:schemeClr val="bg1"/>
                </a:solidFill>
              </a:rPr>
              <a:t> : 400µm*400µm</a:t>
            </a:r>
            <a:r>
              <a:rPr lang="ja-JP" altLang="en-US" sz="2400" dirty="0">
                <a:solidFill>
                  <a:schemeClr val="bg1"/>
                </a:solidFill>
              </a:rPr>
              <a:t> 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取得</a:t>
            </a:r>
            <a:r>
              <a:rPr lang="ja-JP" altLang="en-US" sz="2400" dirty="0">
                <a:solidFill>
                  <a:schemeClr val="bg1"/>
                </a:solidFill>
              </a:rPr>
              <a:t>時間</a:t>
            </a:r>
            <a:r>
              <a:rPr lang="en-US" altLang="ja-JP" sz="2400" dirty="0">
                <a:solidFill>
                  <a:schemeClr val="bg1"/>
                </a:solidFill>
              </a:rPr>
              <a:t> = 2</a:t>
            </a:r>
            <a:r>
              <a:rPr lang="ja-JP" altLang="en-US" sz="2400" dirty="0">
                <a:solidFill>
                  <a:schemeClr val="bg1"/>
                </a:solidFill>
              </a:rPr>
              <a:t>秒　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bg1"/>
                </a:solidFill>
              </a:rPr>
              <a:t>照射パワー</a:t>
            </a:r>
            <a:r>
              <a:rPr lang="en-US" altLang="ja-JP" sz="2000" dirty="0" smtClean="0">
                <a:solidFill>
                  <a:schemeClr val="bg1"/>
                </a:solidFill>
              </a:rPr>
              <a:t>30mW</a:t>
            </a:r>
            <a:endParaRPr lang="en-US" altLang="ja-JP" sz="20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0832" y="1258148"/>
            <a:ext cx="344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サンプル：ヒト</a:t>
            </a:r>
            <a:r>
              <a:rPr lang="ja-JP" altLang="en-US" dirty="0"/>
              <a:t>総腸骨</a:t>
            </a:r>
            <a:r>
              <a:rPr lang="ja-JP" altLang="en-US" dirty="0" smtClean="0"/>
              <a:t>動脈 </a:t>
            </a:r>
            <a:r>
              <a:rPr lang="ja-JP" altLang="en-US" dirty="0"/>
              <a:t>切片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66636" y="1671041"/>
            <a:ext cx="3456065" cy="2334023"/>
            <a:chOff x="127676" y="4149080"/>
            <a:chExt cx="3456065" cy="2334023"/>
          </a:xfrm>
        </p:grpSpPr>
        <p:grpSp>
          <p:nvGrpSpPr>
            <p:cNvPr id="19" name="グループ化 18"/>
            <p:cNvGrpSpPr/>
            <p:nvPr/>
          </p:nvGrpSpPr>
          <p:grpSpPr>
            <a:xfrm>
              <a:off x="127676" y="4149080"/>
              <a:ext cx="3456065" cy="2334023"/>
              <a:chOff x="127676" y="4513583"/>
              <a:chExt cx="3456065" cy="2334023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972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676" y="4513583"/>
                <a:ext cx="3099874" cy="2334023"/>
              </a:xfrm>
              <a:prstGeom prst="rect">
                <a:avLst/>
              </a:prstGeom>
            </p:spPr>
          </p:pic>
          <p:sp>
            <p:nvSpPr>
              <p:cNvPr id="12" name="正方形/長方形 11"/>
              <p:cNvSpPr/>
              <p:nvPr/>
            </p:nvSpPr>
            <p:spPr bwMode="auto">
              <a:xfrm>
                <a:off x="2504728" y="4926305"/>
                <a:ext cx="616379" cy="574880"/>
              </a:xfrm>
              <a:prstGeom prst="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2509309" y="4523092"/>
                <a:ext cx="1074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 smtClean="0"/>
                  <a:t>外膜</a:t>
                </a:r>
                <a:endParaRPr kumimoji="1" lang="ja-JP" altLang="en-US" b="1" dirty="0"/>
              </a:p>
            </p:txBody>
          </p:sp>
        </p:grpSp>
        <p:sp>
          <p:nvSpPr>
            <p:cNvPr id="18" name="正方形/長方形 17"/>
            <p:cNvSpPr/>
            <p:nvPr/>
          </p:nvSpPr>
          <p:spPr bwMode="auto">
            <a:xfrm>
              <a:off x="1228360" y="4561802"/>
              <a:ext cx="616379" cy="57488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999334" y="4169101"/>
              <a:ext cx="1074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 smtClean="0"/>
                <a:t>中膜</a:t>
              </a:r>
              <a:endParaRPr kumimoji="1" lang="ja-JP" altLang="en-US" b="1" dirty="0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734250" y="4005064"/>
            <a:ext cx="221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明視野画像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 bwMode="auto">
          <a:xfrm>
            <a:off x="3590376" y="1340768"/>
            <a:ext cx="5467080" cy="2687312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3553769" y="4189730"/>
            <a:ext cx="5575695" cy="26682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35506" y="967556"/>
            <a:ext cx="2399747" cy="4331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15" dirty="0" smtClean="0">
                <a:solidFill>
                  <a:schemeClr val="bg1"/>
                </a:solidFill>
              </a:rPr>
              <a:t>従来系</a:t>
            </a:r>
            <a:endParaRPr lang="ja-JP" altLang="en-US" sz="2215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83526" y="973784"/>
            <a:ext cx="2170787" cy="43319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215" dirty="0" smtClean="0">
                <a:solidFill>
                  <a:srgbClr val="FFFF00"/>
                </a:solidFill>
              </a:rPr>
              <a:t>小型プローブ系</a:t>
            </a:r>
            <a:endParaRPr lang="ja-JP" altLang="en-US" sz="2215" dirty="0">
              <a:solidFill>
                <a:srgbClr val="FFFF00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 bwMode="auto">
          <a:xfrm>
            <a:off x="6321152" y="967556"/>
            <a:ext cx="0" cy="570180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7343" r="23003" b="24406"/>
          <a:stretch/>
        </p:blipFill>
        <p:spPr>
          <a:xfrm>
            <a:off x="6410597" y="1431761"/>
            <a:ext cx="2557436" cy="25574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t="9049" r="24592" b="24406"/>
          <a:stretch/>
        </p:blipFill>
        <p:spPr>
          <a:xfrm>
            <a:off x="6475309" y="4236301"/>
            <a:ext cx="2495536" cy="256120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t="8907" r="23136" b="24548"/>
          <a:stretch/>
        </p:blipFill>
        <p:spPr>
          <a:xfrm>
            <a:off x="3663498" y="1431761"/>
            <a:ext cx="2542754" cy="254275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9477" r="23268" b="22983"/>
          <a:stretch/>
        </p:blipFill>
        <p:spPr>
          <a:xfrm>
            <a:off x="3714578" y="4321752"/>
            <a:ext cx="2458046" cy="2464387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9" r="5985"/>
          <a:stretch/>
        </p:blipFill>
        <p:spPr>
          <a:xfrm>
            <a:off x="9202586" y="1097282"/>
            <a:ext cx="628008" cy="5257941"/>
          </a:xfrm>
          <a:prstGeom prst="rect">
            <a:avLst/>
          </a:prstGeom>
        </p:spPr>
      </p:pic>
      <p:cxnSp>
        <p:nvCxnSpPr>
          <p:cNvPr id="10" name="直線矢印コネクタ 9"/>
          <p:cNvCxnSpPr>
            <a:stCxn id="12" idx="3"/>
          </p:cNvCxnSpPr>
          <p:nvPr/>
        </p:nvCxnSpPr>
        <p:spPr bwMode="auto">
          <a:xfrm>
            <a:off x="3260067" y="2371203"/>
            <a:ext cx="273006" cy="287440"/>
          </a:xfrm>
          <a:prstGeom prst="straightConnector1">
            <a:avLst/>
          </a:prstGeom>
          <a:noFill/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直線矢印コネクタ 29"/>
          <p:cNvCxnSpPr/>
          <p:nvPr/>
        </p:nvCxnSpPr>
        <p:spPr bwMode="auto">
          <a:xfrm>
            <a:off x="1975286" y="2694333"/>
            <a:ext cx="1477445" cy="1749668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60433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annerkoubou.com/anime/gif_animation_image/1455525678dKtaa2CuJSW_J8X145552567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182" y="1556792"/>
            <a:ext cx="6583816" cy="6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3409183" y="1392970"/>
            <a:ext cx="7017341" cy="5993752"/>
            <a:chOff x="3409183" y="1392970"/>
            <a:chExt cx="7017341" cy="5993752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409183" y="1392970"/>
              <a:ext cx="7017341" cy="5993752"/>
              <a:chOff x="3892903" y="1746951"/>
              <a:chExt cx="6516491" cy="5477153"/>
            </a:xfrm>
          </p:grpSpPr>
          <p:sp>
            <p:nvSpPr>
              <p:cNvPr id="3" name="正方形/長方形 2"/>
              <p:cNvSpPr/>
              <p:nvPr/>
            </p:nvSpPr>
            <p:spPr bwMode="auto">
              <a:xfrm>
                <a:off x="8722563" y="1896653"/>
                <a:ext cx="1686831" cy="453002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 bwMode="auto">
              <a:xfrm rot="5400000">
                <a:off x="6592041" y="4326642"/>
                <a:ext cx="1068795" cy="472612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auto">
              <a:xfrm>
                <a:off x="3892903" y="2288487"/>
                <a:ext cx="1099287" cy="475011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 bwMode="auto">
              <a:xfrm rot="5400000">
                <a:off x="6566050" y="-703017"/>
                <a:ext cx="589474" cy="548940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9" r="5985"/>
            <a:stretch/>
          </p:blipFill>
          <p:spPr>
            <a:xfrm>
              <a:off x="8793448" y="1715505"/>
              <a:ext cx="628008" cy="5257941"/>
            </a:xfrm>
            <a:prstGeom prst="rect">
              <a:avLst/>
            </a:prstGeom>
          </p:spPr>
        </p:pic>
      </p:grpSp>
      <p:sp>
        <p:nvSpPr>
          <p:cNvPr id="5" name="テキスト ボックス 4"/>
          <p:cNvSpPr txBox="1"/>
          <p:nvPr/>
        </p:nvSpPr>
        <p:spPr>
          <a:xfrm>
            <a:off x="1465290" y="708607"/>
            <a:ext cx="6840761" cy="63216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ja-JP" sz="3508" dirty="0" smtClean="0"/>
              <a:t>“</a:t>
            </a:r>
            <a:r>
              <a:rPr lang="en-US" altLang="ja-JP" sz="3508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situ</a:t>
            </a:r>
            <a:r>
              <a:rPr lang="en-US" altLang="ja-JP" sz="3508" dirty="0" smtClean="0"/>
              <a:t>” </a:t>
            </a:r>
            <a:r>
              <a:rPr lang="ja-JP" altLang="en-US" sz="3508" dirty="0" smtClean="0"/>
              <a:t>イメージング</a:t>
            </a:r>
            <a:endParaRPr lang="en-US" altLang="ja-JP" sz="3508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77613" y="1338461"/>
            <a:ext cx="18473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1662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84251" y="1507762"/>
            <a:ext cx="3344185" cy="43319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ja-JP" altLang="en-US" sz="2215" dirty="0" smtClean="0">
                <a:solidFill>
                  <a:schemeClr val="bg1"/>
                </a:solidFill>
              </a:rPr>
              <a:t>ヒト皮膚 </a:t>
            </a:r>
            <a:r>
              <a:rPr lang="en-US" altLang="ja-JP" sz="2215" dirty="0" smtClean="0">
                <a:solidFill>
                  <a:schemeClr val="bg1"/>
                </a:solidFill>
              </a:rPr>
              <a:t>(</a:t>
            </a:r>
            <a:r>
              <a:rPr lang="ja-JP" altLang="en-US" sz="2215" dirty="0" smtClean="0">
                <a:solidFill>
                  <a:schemeClr val="bg1"/>
                </a:solidFill>
              </a:rPr>
              <a:t>上腕</a:t>
            </a:r>
            <a:r>
              <a:rPr lang="en-US" altLang="ja-JP" sz="2215" dirty="0" smtClean="0">
                <a:solidFill>
                  <a:schemeClr val="bg1"/>
                </a:solidFill>
              </a:rPr>
              <a:t>) @40mW</a:t>
            </a:r>
            <a:endParaRPr lang="ja-JP" altLang="en-US" sz="2215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17530" y="6381328"/>
            <a:ext cx="9087961" cy="39780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585" dirty="0" smtClean="0">
                <a:solidFill>
                  <a:srgbClr val="212121"/>
                </a:solidFill>
                <a:latin typeface="Arial Unicode MS" panose="020B0604020202020204" pitchFamily="50" charset="-128"/>
              </a:rPr>
              <a:t>ヒト皮膚内の“生きたありのまま”のコラーゲンを可視化</a:t>
            </a:r>
            <a:endParaRPr kumimoji="0" lang="en-US" altLang="ja-JP" sz="2585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0039" y="5420549"/>
            <a:ext cx="349498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視野：</a:t>
            </a:r>
            <a:r>
              <a:rPr lang="en-US" altLang="ja-JP" sz="2400" dirty="0" smtClean="0">
                <a:solidFill>
                  <a:schemeClr val="bg1"/>
                </a:solidFill>
              </a:rPr>
              <a:t>400µm*400µm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画像取得時間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>
                <a:solidFill>
                  <a:schemeClr val="bg1"/>
                </a:solidFill>
              </a:rPr>
              <a:t>= </a:t>
            </a:r>
            <a:r>
              <a:rPr lang="en-US" altLang="ja-JP" sz="2400" dirty="0" smtClean="0">
                <a:solidFill>
                  <a:schemeClr val="bg1"/>
                </a:solidFill>
              </a:rPr>
              <a:t>2</a:t>
            </a:r>
            <a:r>
              <a:rPr lang="ja-JP" altLang="en-US" sz="2400" dirty="0" smtClean="0">
                <a:solidFill>
                  <a:schemeClr val="bg1"/>
                </a:solidFill>
              </a:rPr>
              <a:t>秒 </a:t>
            </a:r>
            <a:r>
              <a:rPr lang="en-US" altLang="ja-JP" sz="2400" dirty="0" smtClean="0">
                <a:solidFill>
                  <a:schemeClr val="bg1"/>
                </a:solidFill>
              </a:rPr>
              <a:t>/ </a:t>
            </a:r>
            <a:r>
              <a:rPr lang="ja-JP" altLang="en-US" sz="2400" dirty="0" smtClean="0">
                <a:solidFill>
                  <a:schemeClr val="bg1"/>
                </a:solidFill>
              </a:rPr>
              <a:t>枚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08642" y="1831740"/>
            <a:ext cx="3510886" cy="3541476"/>
            <a:chOff x="722782" y="1722433"/>
            <a:chExt cx="3510886" cy="354147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54"/>
            <a:stretch/>
          </p:blipFill>
          <p:spPr>
            <a:xfrm rot="5400000">
              <a:off x="680237" y="1764980"/>
              <a:ext cx="3541474" cy="3456384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2968578" y="1722433"/>
              <a:ext cx="1265090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2000" b="1" dirty="0" smtClean="0">
                  <a:solidFill>
                    <a:schemeClr val="bg1"/>
                  </a:solidFill>
                </a:rPr>
                <a:t>計測風景</a:t>
              </a:r>
              <a:endParaRPr lang="en-US" altLang="ja-JP" sz="2000" b="1" dirty="0" smtClean="0">
                <a:solidFill>
                  <a:schemeClr val="bg1"/>
                </a:solidFill>
              </a:endParaRPr>
            </a:p>
            <a:p>
              <a:r>
                <a:rPr lang="en-US" altLang="ja-JP" sz="2000" b="1" dirty="0" smtClean="0">
                  <a:solidFill>
                    <a:schemeClr val="bg1"/>
                  </a:solidFill>
                </a:rPr>
                <a:t>( ※ </a:t>
              </a:r>
              <a:r>
                <a:rPr lang="ja-JP" altLang="en-US" sz="2000" b="1" dirty="0" smtClean="0">
                  <a:solidFill>
                    <a:schemeClr val="bg1"/>
                  </a:solidFill>
                </a:rPr>
                <a:t>暗室</a:t>
              </a:r>
              <a:r>
                <a:rPr lang="en-US" altLang="ja-JP" sz="2000" b="1" dirty="0" smtClean="0">
                  <a:solidFill>
                    <a:schemeClr val="bg1"/>
                  </a:solidFill>
                </a:rPr>
                <a:t>)</a:t>
              </a:r>
              <a:endParaRPr lang="ja-JP" altLang="en-US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119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8" y="37692"/>
            <a:ext cx="98495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/>
              <a:t>ハンドヘルド</a:t>
            </a:r>
            <a:r>
              <a:rPr lang="en-US" altLang="ja-JP" sz="4400" b="1" dirty="0" smtClean="0"/>
              <a:t>SHG</a:t>
            </a:r>
            <a:r>
              <a:rPr lang="ja-JP" altLang="en-US" sz="4400" b="1" dirty="0" smtClean="0"/>
              <a:t>ファイバースコープ</a:t>
            </a:r>
            <a:endParaRPr kumimoji="1" lang="ja-JP" altLang="en-US" sz="4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4640" y="41877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① </a:t>
            </a:r>
            <a:r>
              <a:rPr kumimoji="1" lang="en-US" altLang="ja-JP" sz="3600" dirty="0" smtClean="0"/>
              <a:t>SHG</a:t>
            </a:r>
            <a:r>
              <a:rPr kumimoji="1" lang="ja-JP" altLang="en-US" sz="3600" dirty="0" smtClean="0"/>
              <a:t>顕微鏡部の小型プローブ化</a:t>
            </a:r>
            <a:endParaRPr kumimoji="1" lang="ja-JP" altLang="en-US" sz="36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42304" y="5375823"/>
            <a:ext cx="757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② 超短パルス光のファイバー伝送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08584" y="4094762"/>
            <a:ext cx="8257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dirty="0" smtClean="0">
                <a:solidFill>
                  <a:srgbClr val="FF0000"/>
                </a:solidFill>
              </a:rPr>
              <a:t>✔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2311" y="5215056"/>
            <a:ext cx="8257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dirty="0" smtClean="0"/>
              <a:t>→</a:t>
            </a:r>
            <a:endParaRPr lang="ja-JP" altLang="en-US" sz="4800" dirty="0"/>
          </a:p>
        </p:txBody>
      </p:sp>
      <p:grpSp>
        <p:nvGrpSpPr>
          <p:cNvPr id="23" name="グループ化 22"/>
          <p:cNvGrpSpPr/>
          <p:nvPr/>
        </p:nvGrpSpPr>
        <p:grpSpPr>
          <a:xfrm>
            <a:off x="136349" y="967900"/>
            <a:ext cx="9577282" cy="2797056"/>
            <a:chOff x="272480" y="723203"/>
            <a:chExt cx="9577282" cy="2797056"/>
          </a:xfrm>
        </p:grpSpPr>
        <p:sp>
          <p:nvSpPr>
            <p:cNvPr id="35" name="正方形/長方形 34"/>
            <p:cNvSpPr/>
            <p:nvPr/>
          </p:nvSpPr>
          <p:spPr bwMode="auto">
            <a:xfrm>
              <a:off x="272480" y="723203"/>
              <a:ext cx="9577282" cy="22299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grpSp>
          <p:nvGrpSpPr>
            <p:cNvPr id="36" name="グループ化 35"/>
            <p:cNvGrpSpPr/>
            <p:nvPr/>
          </p:nvGrpSpPr>
          <p:grpSpPr>
            <a:xfrm flipH="1">
              <a:off x="560512" y="917449"/>
              <a:ext cx="3142204" cy="1863477"/>
              <a:chOff x="781425" y="2286000"/>
              <a:chExt cx="4570504" cy="2837329"/>
            </a:xfrm>
          </p:grpSpPr>
          <p:pic>
            <p:nvPicPr>
              <p:cNvPr id="47" name="Picture 2" descr="C:\Users\Atsuta\Downloads\IMG_428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9" t="33332" r="45637" b="25295"/>
              <a:stretch/>
            </p:blipFill>
            <p:spPr bwMode="auto">
              <a:xfrm>
                <a:off x="781425" y="2286000"/>
                <a:ext cx="4570504" cy="2837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正方形/長方形 47"/>
              <p:cNvSpPr/>
              <p:nvPr/>
            </p:nvSpPr>
            <p:spPr bwMode="auto">
              <a:xfrm>
                <a:off x="4232921" y="2780928"/>
                <a:ext cx="1119008" cy="57735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sp>
          <p:nvSpPr>
            <p:cNvPr id="37" name="上矢印 36"/>
            <p:cNvSpPr/>
            <p:nvPr/>
          </p:nvSpPr>
          <p:spPr bwMode="auto">
            <a:xfrm>
              <a:off x="2288704" y="795211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8" name="上矢印 37"/>
            <p:cNvSpPr/>
            <p:nvPr/>
          </p:nvSpPr>
          <p:spPr bwMode="auto">
            <a:xfrm rot="10800000">
              <a:off x="2288704" y="1873602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6825208" y="895478"/>
              <a:ext cx="2868772" cy="1575447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近赤外フェムト秒</a:t>
              </a:r>
              <a:endPara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レーザー光源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 bwMode="auto">
            <a:xfrm>
              <a:off x="1388652" y="2538735"/>
              <a:ext cx="2339161" cy="4583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ハンドヘルド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16589" y="2997039"/>
              <a:ext cx="9177391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solidFill>
                    <a:srgbClr val="FFFF00"/>
                  </a:solidFill>
                </a:rPr>
                <a:t>小型化・ロバスト</a:t>
              </a:r>
              <a:r>
                <a:rPr lang="ja-JP" altLang="en-US" sz="2800" dirty="0">
                  <a:solidFill>
                    <a:srgbClr val="FFFF00"/>
                  </a:solidFill>
                </a:rPr>
                <a:t>・</a:t>
              </a:r>
              <a:r>
                <a:rPr lang="ja-JP" altLang="en-US" sz="2800" dirty="0" smtClean="0">
                  <a:solidFill>
                    <a:srgbClr val="FFFF00"/>
                  </a:solidFill>
                </a:rPr>
                <a:t>フレキシブル・</a:t>
              </a:r>
              <a:r>
                <a:rPr kumimoji="1" lang="ja-JP" altLang="en-US" sz="2800" dirty="0" smtClean="0">
                  <a:solidFill>
                    <a:srgbClr val="FFFF00"/>
                  </a:solidFill>
                </a:rPr>
                <a:t>アライメントフリー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3727813" y="1938286"/>
              <a:ext cx="2978476" cy="408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3" name="円/楕円 42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4" name="円/楕円 43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5" name="円/楕円 44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46" name="直線コネクタ 45"/>
            <p:cNvCxnSpPr/>
            <p:nvPr/>
          </p:nvCxnSpPr>
          <p:spPr bwMode="auto">
            <a:xfrm flipH="1">
              <a:off x="3512840" y="1683202"/>
              <a:ext cx="3312368" cy="17606"/>
            </a:xfrm>
            <a:prstGeom prst="line">
              <a:avLst/>
            </a:prstGeom>
            <a:noFill/>
            <a:ln w="317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53596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/>
          <p:cNvSpPr txBox="1"/>
          <p:nvPr/>
        </p:nvSpPr>
        <p:spPr>
          <a:xfrm>
            <a:off x="286549" y="3127672"/>
            <a:ext cx="5284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超短パルス光のファイバー伝送</a:t>
            </a:r>
            <a:endParaRPr kumimoji="1" lang="ja-JP" altLang="en-US" sz="28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972873" y="4508044"/>
            <a:ext cx="3139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パルス拡がり・劣化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↓</a:t>
            </a:r>
            <a:endParaRPr lang="en-US" altLang="ja-JP" sz="2400" dirty="0" smtClean="0"/>
          </a:p>
          <a:p>
            <a:pPr algn="ctr"/>
            <a:r>
              <a:rPr kumimoji="1" lang="en-US" altLang="ja-JP" sz="2400" dirty="0">
                <a:solidFill>
                  <a:srgbClr val="0000FF"/>
                </a:solidFill>
              </a:rPr>
              <a:t>SHG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発生</a:t>
            </a:r>
            <a:r>
              <a:rPr kumimoji="1" lang="ja-JP" altLang="en-US" sz="2400" dirty="0">
                <a:solidFill>
                  <a:srgbClr val="0000FF"/>
                </a:solidFill>
              </a:rPr>
              <a:t>効率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の低下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513214" y="3284984"/>
            <a:ext cx="3976369" cy="1000125"/>
            <a:chOff x="469586" y="3886625"/>
            <a:chExt cx="3976369" cy="1000125"/>
          </a:xfrm>
        </p:grpSpPr>
        <p:pic>
          <p:nvPicPr>
            <p:cNvPr id="19" name="図 1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758" b="21248"/>
            <a:stretch/>
          </p:blipFill>
          <p:spPr bwMode="auto">
            <a:xfrm>
              <a:off x="469586" y="3886625"/>
              <a:ext cx="1441101" cy="10001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549" y="3925428"/>
              <a:ext cx="1924050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円柱 6"/>
            <p:cNvSpPr/>
            <p:nvPr/>
          </p:nvSpPr>
          <p:spPr bwMode="auto">
            <a:xfrm rot="5400000">
              <a:off x="2747645" y="3013433"/>
              <a:ext cx="705855" cy="2690764"/>
            </a:xfrm>
            <a:prstGeom prst="ca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344488" y="6060435"/>
            <a:ext cx="9177391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FF00"/>
                </a:solidFill>
              </a:rPr>
              <a:t>分散を最小限に抑えるようなファイバー選別が必要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9853" y="3836969"/>
            <a:ext cx="50907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分散　</a:t>
            </a:r>
            <a:r>
              <a:rPr lang="ja-JP" altLang="en-US" sz="2400" b="1" dirty="0"/>
              <a:t>＋　不要な非線形光学</a:t>
            </a:r>
            <a:r>
              <a:rPr lang="ja-JP" altLang="en-US" sz="2400" b="1" dirty="0" smtClean="0"/>
              <a:t>効果</a:t>
            </a:r>
            <a:endParaRPr kumimoji="1" lang="en-US" altLang="ja-JP" sz="2400" b="1" dirty="0" smtClean="0"/>
          </a:p>
          <a:p>
            <a:r>
              <a:rPr lang="ja-JP" altLang="en-US" sz="2000" dirty="0"/>
              <a:t>パルス</a:t>
            </a:r>
            <a:r>
              <a:rPr lang="ja-JP" altLang="en-US" sz="2000" dirty="0" smtClean="0"/>
              <a:t>拡がりの原因</a:t>
            </a:r>
            <a:endParaRPr lang="en-US" altLang="ja-JP" sz="2000" dirty="0" smtClean="0"/>
          </a:p>
          <a:p>
            <a:r>
              <a:rPr lang="ja-JP" altLang="en-US" sz="2000" dirty="0" smtClean="0"/>
              <a:t>相殺するような分散</a:t>
            </a:r>
            <a:r>
              <a:rPr lang="ja-JP" altLang="en-US" sz="2000" dirty="0"/>
              <a:t>補償</a:t>
            </a:r>
            <a:r>
              <a:rPr lang="ja-JP" altLang="en-US" sz="2000" dirty="0" smtClean="0"/>
              <a:t>が必要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↓</a:t>
            </a:r>
            <a:endParaRPr lang="en-US" altLang="ja-JP" sz="2000" dirty="0"/>
          </a:p>
          <a:p>
            <a:r>
              <a:rPr lang="ja-JP" altLang="en-US" sz="2000" dirty="0" smtClean="0"/>
              <a:t>ファイバーによる分散</a:t>
            </a:r>
            <a:r>
              <a:rPr lang="ja-JP" altLang="en-US" sz="2000" dirty="0"/>
              <a:t>補償</a:t>
            </a:r>
            <a:r>
              <a:rPr lang="en-US" altLang="ja-JP" sz="2000" dirty="0"/>
              <a:t>@1250nm </a:t>
            </a:r>
            <a:r>
              <a:rPr lang="en-US" altLang="ja-JP" sz="2000" b="1" dirty="0">
                <a:solidFill>
                  <a:srgbClr val="0000FF"/>
                </a:solidFill>
              </a:rPr>
              <a:t>×</a:t>
            </a:r>
            <a:endParaRPr lang="ja-JP" altLang="en-US" sz="2000" b="1" dirty="0">
              <a:solidFill>
                <a:srgbClr val="0000FF"/>
              </a:solidFill>
            </a:endParaRPr>
          </a:p>
          <a:p>
            <a:r>
              <a:rPr kumimoji="1" lang="ja-JP" altLang="en-US" sz="2000" dirty="0" smtClean="0"/>
              <a:t>外部的な分散補償 </a:t>
            </a:r>
            <a:r>
              <a:rPr lang="en-US" altLang="ja-JP" sz="2000" dirty="0" smtClean="0"/>
              <a:t>= </a:t>
            </a:r>
            <a:r>
              <a:rPr lang="ja-JP" altLang="en-US" sz="2000" dirty="0" smtClean="0"/>
              <a:t>小型化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×</a:t>
            </a:r>
            <a:endParaRPr kumimoji="1" lang="en-US" altLang="ja-JP" sz="2000" b="1" dirty="0" smtClean="0">
              <a:solidFill>
                <a:srgbClr val="0000FF"/>
              </a:solidFill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4936" y="0"/>
            <a:ext cx="9577282" cy="2797056"/>
            <a:chOff x="272480" y="723203"/>
            <a:chExt cx="9577282" cy="2797056"/>
          </a:xfrm>
        </p:grpSpPr>
        <p:sp>
          <p:nvSpPr>
            <p:cNvPr id="38" name="正方形/長方形 37"/>
            <p:cNvSpPr/>
            <p:nvPr/>
          </p:nvSpPr>
          <p:spPr bwMode="auto">
            <a:xfrm>
              <a:off x="272480" y="723203"/>
              <a:ext cx="9577282" cy="22299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grpSp>
          <p:nvGrpSpPr>
            <p:cNvPr id="39" name="グループ化 38"/>
            <p:cNvGrpSpPr/>
            <p:nvPr/>
          </p:nvGrpSpPr>
          <p:grpSpPr>
            <a:xfrm flipH="1">
              <a:off x="560512" y="917449"/>
              <a:ext cx="3142204" cy="1863477"/>
              <a:chOff x="781425" y="2286000"/>
              <a:chExt cx="4570504" cy="2837329"/>
            </a:xfrm>
          </p:grpSpPr>
          <p:pic>
            <p:nvPicPr>
              <p:cNvPr id="50" name="Picture 2" descr="C:\Users\Atsuta\Downloads\IMG_428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9" t="33332" r="45637" b="25295"/>
              <a:stretch/>
            </p:blipFill>
            <p:spPr bwMode="auto">
              <a:xfrm>
                <a:off x="781425" y="2286000"/>
                <a:ext cx="4570504" cy="2837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正方形/長方形 50"/>
              <p:cNvSpPr/>
              <p:nvPr/>
            </p:nvSpPr>
            <p:spPr bwMode="auto">
              <a:xfrm>
                <a:off x="4232921" y="2780928"/>
                <a:ext cx="1119008" cy="57735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sp>
          <p:nvSpPr>
            <p:cNvPr id="40" name="上矢印 39"/>
            <p:cNvSpPr/>
            <p:nvPr/>
          </p:nvSpPr>
          <p:spPr bwMode="auto">
            <a:xfrm>
              <a:off x="2288704" y="795211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1" name="上矢印 40"/>
            <p:cNvSpPr/>
            <p:nvPr/>
          </p:nvSpPr>
          <p:spPr bwMode="auto">
            <a:xfrm rot="10800000">
              <a:off x="2288704" y="1873602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6825208" y="895478"/>
              <a:ext cx="2868772" cy="1575447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近赤外フェムト秒</a:t>
              </a:r>
              <a:endPara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レーザー光源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 bwMode="auto">
            <a:xfrm>
              <a:off x="1388652" y="2538735"/>
              <a:ext cx="2339161" cy="4583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ハンドヘルド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516589" y="2997039"/>
              <a:ext cx="9177391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solidFill>
                    <a:srgbClr val="FFFF00"/>
                  </a:solidFill>
                </a:rPr>
                <a:t>小型化・ロバスト</a:t>
              </a:r>
              <a:r>
                <a:rPr lang="ja-JP" altLang="en-US" sz="2800" dirty="0">
                  <a:solidFill>
                    <a:srgbClr val="FFFF00"/>
                  </a:solidFill>
                </a:rPr>
                <a:t>・</a:t>
              </a:r>
              <a:r>
                <a:rPr lang="ja-JP" altLang="en-US" sz="2800" dirty="0" smtClean="0">
                  <a:solidFill>
                    <a:srgbClr val="FFFF00"/>
                  </a:solidFill>
                </a:rPr>
                <a:t>フレキシブル・</a:t>
              </a:r>
              <a:r>
                <a:rPr kumimoji="1" lang="ja-JP" altLang="en-US" sz="2800" dirty="0" smtClean="0">
                  <a:solidFill>
                    <a:srgbClr val="FFFF00"/>
                  </a:solidFill>
                </a:rPr>
                <a:t>アライメントフリー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45" name="正方形/長方形 44"/>
            <p:cNvSpPr/>
            <p:nvPr/>
          </p:nvSpPr>
          <p:spPr bwMode="auto">
            <a:xfrm>
              <a:off x="3727813" y="1938286"/>
              <a:ext cx="2978476" cy="408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6" name="円/楕円 45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7" name="円/楕円 46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8" name="円/楕円 47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49" name="直線コネクタ 48"/>
            <p:cNvCxnSpPr/>
            <p:nvPr/>
          </p:nvCxnSpPr>
          <p:spPr bwMode="auto">
            <a:xfrm flipH="1">
              <a:off x="3512840" y="1683202"/>
              <a:ext cx="3312368" cy="17606"/>
            </a:xfrm>
            <a:prstGeom prst="line">
              <a:avLst/>
            </a:prstGeom>
            <a:noFill/>
            <a:ln w="317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23773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15169"/>
              </p:ext>
            </p:extLst>
          </p:nvPr>
        </p:nvGraphicFramePr>
        <p:xfrm>
          <a:off x="5507451" y="1152719"/>
          <a:ext cx="4247311" cy="289356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09256"/>
                <a:gridCol w="3038055"/>
              </a:tblGrid>
              <a:tr h="48226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bg1"/>
                          </a:solidFill>
                        </a:rPr>
                        <a:t>PCF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dk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bg1"/>
                          </a:solidFill>
                        </a:rPr>
                        <a:t>LMA25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dk1">
                        <a:alpha val="50000"/>
                      </a:schemeClr>
                    </a:solidFill>
                  </a:tcPr>
                </a:tc>
              </a:tr>
              <a:tr h="482261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コア径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25μm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  <a:tr h="482261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NA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0.05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  <a:tr h="482261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帯域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800nm-1700nm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  <a:tr h="482261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損失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&lt;</a:t>
                      </a:r>
                      <a:r>
                        <a:rPr kumimoji="1" lang="en-US" altLang="ja-JP" sz="2000" baseline="0" dirty="0" smtClean="0"/>
                        <a:t> 2dB / km @1550nm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  <a:tr h="482261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/>
                        <a:t>材料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Pure silica (core &amp; clad)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93250" y="1123562"/>
            <a:ext cx="5314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LMA-PCF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(</a:t>
            </a:r>
            <a:r>
              <a:rPr kumimoji="1" lang="ja-JP" altLang="en-US" sz="2800" dirty="0" smtClean="0"/>
              <a:t>ラージモードエリア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フォトニック結晶ファイバー</a:t>
            </a:r>
            <a:r>
              <a:rPr kumimoji="1" lang="en-US" altLang="ja-JP" sz="2800" dirty="0" smtClean="0"/>
              <a:t>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456" y="476672"/>
            <a:ext cx="46649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spc="-150" dirty="0" smtClean="0"/>
              <a:t>ファイバーデリバリー</a:t>
            </a:r>
            <a:endParaRPr kumimoji="1" lang="ja-JP" altLang="en-US" sz="3600" spc="-15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1064568" y="2175813"/>
            <a:ext cx="3125152" cy="2451186"/>
            <a:chOff x="6902714" y="2741836"/>
            <a:chExt cx="2736304" cy="2179771"/>
          </a:xfrm>
        </p:grpSpPr>
        <p:pic>
          <p:nvPicPr>
            <p:cNvPr id="6" name="図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714" y="2741836"/>
              <a:ext cx="2736304" cy="2020660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6902714" y="4552274"/>
              <a:ext cx="2736304" cy="369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dirty="0" smtClean="0"/>
                <a:t> </a:t>
              </a:r>
              <a:r>
                <a:rPr lang="en-US" altLang="ja-JP" dirty="0"/>
                <a:t>(LMA25 / </a:t>
              </a:r>
              <a:r>
                <a:rPr lang="en-US" altLang="ja-JP" dirty="0" err="1" smtClean="0"/>
                <a:t>Thorlabs</a:t>
              </a:r>
              <a:r>
                <a:rPr lang="en-US" altLang="ja-JP" dirty="0" smtClean="0"/>
                <a:t>)</a:t>
              </a:r>
              <a:endParaRPr lang="en-US" altLang="ja-JP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344488" y="4725144"/>
            <a:ext cx="9217024" cy="2000548"/>
            <a:chOff x="108925" y="4754906"/>
            <a:chExt cx="9217024" cy="2000548"/>
          </a:xfrm>
        </p:grpSpPr>
        <p:sp>
          <p:nvSpPr>
            <p:cNvPr id="8" name="正方形/長方形 7"/>
            <p:cNvSpPr/>
            <p:nvPr/>
          </p:nvSpPr>
          <p:spPr>
            <a:xfrm>
              <a:off x="108925" y="4754906"/>
              <a:ext cx="9217024" cy="20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ja-JP" altLang="ja-JP" sz="2800" dirty="0" smtClean="0"/>
                <a:t>大きい</a:t>
              </a:r>
              <a:r>
                <a:rPr lang="ja-JP" altLang="ja-JP" sz="2800" dirty="0"/>
                <a:t>モードフィールド</a:t>
              </a:r>
              <a:r>
                <a:rPr lang="ja-JP" altLang="ja-JP" sz="2800" dirty="0" smtClean="0"/>
                <a:t>径</a:t>
              </a:r>
              <a:r>
                <a:rPr lang="en-US" altLang="ja-JP" sz="2800" dirty="0" smtClean="0"/>
                <a:t>              </a:t>
              </a:r>
              <a:r>
                <a:rPr lang="ja-JP" altLang="en-US" sz="2800" dirty="0" smtClean="0"/>
                <a:t>低非線形光学効果</a:t>
              </a:r>
              <a:endParaRPr lang="en-US" altLang="ja-JP" sz="2800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altLang="ja-JP" sz="1200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ja-JP" altLang="ja-JP" sz="2800" dirty="0" smtClean="0"/>
                <a:t>シングルモード伝搬が可能</a:t>
              </a:r>
              <a:endParaRPr lang="en-US" altLang="ja-JP" sz="2800" dirty="0" smtClean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ja-JP" altLang="en-US" sz="2800" dirty="0" smtClean="0"/>
                <a:t>空孔の配列やコア径の設計　　　　　　低分散</a:t>
              </a:r>
              <a:endParaRPr lang="en-US" altLang="ja-JP" sz="2800" dirty="0" smtClean="0"/>
            </a:p>
            <a:p>
              <a:r>
                <a:rPr lang="en-US" altLang="ja-JP" sz="2800" dirty="0"/>
                <a:t> </a:t>
              </a:r>
              <a:r>
                <a:rPr lang="en-US" altLang="ja-JP" sz="2800" dirty="0" smtClean="0"/>
                <a:t>  </a:t>
              </a:r>
              <a:r>
                <a:rPr lang="ja-JP" altLang="en-US" sz="2800" dirty="0" smtClean="0"/>
                <a:t>により分散を低減</a:t>
              </a:r>
              <a:endParaRPr lang="ja-JP" altLang="ja-JP" sz="2800" dirty="0"/>
            </a:p>
          </p:txBody>
        </p:sp>
        <p:cxnSp>
          <p:nvCxnSpPr>
            <p:cNvPr id="10" name="直線矢印コネクタ 9"/>
            <p:cNvCxnSpPr/>
            <p:nvPr/>
          </p:nvCxnSpPr>
          <p:spPr bwMode="auto">
            <a:xfrm>
              <a:off x="5055864" y="5013176"/>
              <a:ext cx="936104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3" name="グループ化 12"/>
            <p:cNvGrpSpPr/>
            <p:nvPr/>
          </p:nvGrpSpPr>
          <p:grpSpPr>
            <a:xfrm>
              <a:off x="5055864" y="5445224"/>
              <a:ext cx="1101733" cy="1224136"/>
              <a:chOff x="5055864" y="5445224"/>
              <a:chExt cx="1101733" cy="1224136"/>
            </a:xfrm>
          </p:grpSpPr>
          <p:sp>
            <p:nvSpPr>
              <p:cNvPr id="11" name="右中かっこ 10"/>
              <p:cNvSpPr/>
              <p:nvPr/>
            </p:nvSpPr>
            <p:spPr bwMode="auto">
              <a:xfrm>
                <a:off x="5055864" y="5445224"/>
                <a:ext cx="216024" cy="1224136"/>
              </a:xfrm>
              <a:prstGeom prst="rightBrac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cxnSp>
            <p:nvCxnSpPr>
              <p:cNvPr id="12" name="直線矢印コネクタ 11"/>
              <p:cNvCxnSpPr/>
              <p:nvPr/>
            </p:nvCxnSpPr>
            <p:spPr bwMode="auto">
              <a:xfrm>
                <a:off x="5221493" y="6057292"/>
                <a:ext cx="93610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979203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5169024" y="0"/>
            <a:ext cx="4736976" cy="908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5673" y="22428"/>
            <a:ext cx="96335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spc="-150" dirty="0" smtClean="0"/>
              <a:t>基本特性評価</a:t>
            </a:r>
            <a:endParaRPr kumimoji="1" lang="ja-JP" altLang="en-US" sz="4000" spc="-150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16338"/>
              </p:ext>
            </p:extLst>
          </p:nvPr>
        </p:nvGraphicFramePr>
        <p:xfrm>
          <a:off x="361493" y="1195019"/>
          <a:ext cx="9289032" cy="453650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20280"/>
                <a:gridCol w="3672408"/>
                <a:gridCol w="3096344"/>
              </a:tblGrid>
              <a:tr h="558041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スペクトル幅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パルス幅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19892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PCF</a:t>
                      </a:r>
                      <a:r>
                        <a:rPr kumimoji="1" lang="ja-JP" altLang="en-US" sz="2400" dirty="0" smtClean="0"/>
                        <a:t>入射前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ja-JP" altLang="en-US" dirty="0" smtClean="0"/>
                        <a:t>出力：</a:t>
                      </a:r>
                      <a:r>
                        <a:rPr kumimoji="1" lang="en-US" altLang="ja-JP" dirty="0" smtClean="0"/>
                        <a:t>250mW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スペクトル幅：</a:t>
                      </a:r>
                      <a:r>
                        <a:rPr kumimoji="1" lang="en-US" altLang="ja-JP" dirty="0" smtClean="0"/>
                        <a:t>26nm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パルス幅：</a:t>
                      </a:r>
                      <a:r>
                        <a:rPr kumimoji="1" lang="en-US" altLang="ja-JP" dirty="0" smtClean="0"/>
                        <a:t>80fs</a:t>
                      </a:r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</a:tr>
              <a:tr h="19892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PCF</a:t>
                      </a:r>
                      <a:r>
                        <a:rPr kumimoji="1" lang="ja-JP" altLang="en-US" sz="2400" dirty="0" smtClean="0"/>
                        <a:t>出射後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ja-JP" altLang="en-US" dirty="0" smtClean="0"/>
                        <a:t>出力：</a:t>
                      </a:r>
                      <a:r>
                        <a:rPr kumimoji="1" lang="en-US" altLang="ja-JP" dirty="0" smtClean="0"/>
                        <a:t>75mW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スペクトル幅：</a:t>
                      </a:r>
                      <a:r>
                        <a:rPr kumimoji="1" lang="en-US" altLang="ja-JP" dirty="0" smtClean="0"/>
                        <a:t>26nm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パルス幅：</a:t>
                      </a:r>
                      <a:r>
                        <a:rPr kumimoji="1" lang="en-US" altLang="ja-JP" dirty="0" smtClean="0"/>
                        <a:t>82fs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1" name="図 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"/>
          <a:stretch/>
        </p:blipFill>
        <p:spPr bwMode="auto">
          <a:xfrm>
            <a:off x="6509947" y="1700808"/>
            <a:ext cx="3025959" cy="1857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図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"/>
          <a:stretch/>
        </p:blipFill>
        <p:spPr bwMode="auto">
          <a:xfrm>
            <a:off x="6429163" y="3701829"/>
            <a:ext cx="3106744" cy="1776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62427" y="6017823"/>
            <a:ext cx="927348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パルス拡がりなし！</a:t>
            </a:r>
            <a:r>
              <a:rPr lang="ja-JP" altLang="en-US" sz="3600" dirty="0" smtClean="0">
                <a:solidFill>
                  <a:srgbClr val="FFFF00"/>
                </a:solidFill>
              </a:rPr>
              <a:t>　⇒　分散補償不要！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784158" y="110109"/>
            <a:ext cx="312184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400" dirty="0"/>
              <a:t>利用効率：</a:t>
            </a:r>
            <a:r>
              <a:rPr lang="en-US" altLang="ja-JP" sz="2400" dirty="0"/>
              <a:t>30%</a:t>
            </a:r>
          </a:p>
          <a:p>
            <a:r>
              <a:rPr lang="ja-JP" altLang="en-US" sz="2400" dirty="0"/>
              <a:t>ファイバー長：</a:t>
            </a:r>
            <a:r>
              <a:rPr lang="en-US" altLang="ja-JP" sz="2400" dirty="0"/>
              <a:t>75cm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611" y="1858017"/>
            <a:ext cx="3362744" cy="177903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611" y="3701829"/>
            <a:ext cx="3480953" cy="184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92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5169024" y="0"/>
            <a:ext cx="4736976" cy="908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31474" y="77872"/>
            <a:ext cx="96335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spc="-150" dirty="0" smtClean="0"/>
              <a:t>基本特性評価</a:t>
            </a:r>
            <a:endParaRPr kumimoji="1" lang="ja-JP" altLang="en-US" sz="4000" spc="-150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332814"/>
              </p:ext>
            </p:extLst>
          </p:nvPr>
        </p:nvGraphicFramePr>
        <p:xfrm>
          <a:off x="254650" y="979152"/>
          <a:ext cx="9522885" cy="47456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7290"/>
                <a:gridCol w="3451300"/>
                <a:gridCol w="3174295"/>
              </a:tblGrid>
              <a:tr h="577447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スペクトル幅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パルス幅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20841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PCF</a:t>
                      </a:r>
                      <a:r>
                        <a:rPr kumimoji="1" lang="ja-JP" altLang="en-US" sz="2400" dirty="0" smtClean="0"/>
                        <a:t>出射後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en-US" altLang="ja-JP" dirty="0" smtClean="0"/>
                        <a:t>(</a:t>
                      </a:r>
                      <a:r>
                        <a:rPr kumimoji="1" lang="ja-JP" altLang="en-US" dirty="0" smtClean="0"/>
                        <a:t>ファイバ曲げ曲率</a:t>
                      </a:r>
                      <a:r>
                        <a:rPr kumimoji="1" lang="en-US" altLang="ja-JP" dirty="0" smtClean="0"/>
                        <a:t>=15cm)</a:t>
                      </a:r>
                    </a:p>
                    <a:p>
                      <a:pPr algn="ctr"/>
                      <a:endParaRPr kumimoji="1" lang="en-US" altLang="ja-JP" sz="900" dirty="0" smtClean="0"/>
                    </a:p>
                    <a:p>
                      <a:pPr algn="ctr"/>
                      <a:r>
                        <a:rPr kumimoji="1" lang="ja-JP" altLang="en-US" dirty="0" smtClean="0"/>
                        <a:t>出力：</a:t>
                      </a:r>
                      <a:r>
                        <a:rPr kumimoji="1" lang="en-US" altLang="ja-JP" dirty="0" smtClean="0"/>
                        <a:t>75mW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スペクトル幅：</a:t>
                      </a:r>
                      <a:r>
                        <a:rPr kumimoji="1" lang="en-US" altLang="ja-JP" dirty="0" smtClean="0"/>
                        <a:t>26nm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パルス幅：</a:t>
                      </a:r>
                      <a:r>
                        <a:rPr kumimoji="1" lang="en-US" altLang="ja-JP" dirty="0" smtClean="0"/>
                        <a:t>82fs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20841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PCF</a:t>
                      </a:r>
                      <a:r>
                        <a:rPr kumimoji="1" lang="ja-JP" altLang="en-US" sz="2400" dirty="0" smtClean="0"/>
                        <a:t>出射後</a:t>
                      </a:r>
                      <a:endParaRPr kumimoji="1" lang="en-US" altLang="ja-JP" sz="24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(</a:t>
                      </a:r>
                      <a:r>
                        <a:rPr kumimoji="1" lang="ja-JP" altLang="en-US" dirty="0" smtClean="0"/>
                        <a:t>ファイバ曲げ曲率</a:t>
                      </a:r>
                      <a:r>
                        <a:rPr kumimoji="1" lang="en-US" altLang="ja-JP" dirty="0" smtClean="0"/>
                        <a:t>=8cm)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出力：</a:t>
                      </a:r>
                      <a:r>
                        <a:rPr kumimoji="1" lang="en-US" altLang="ja-JP" dirty="0" smtClean="0"/>
                        <a:t>75mW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スペクトル幅：</a:t>
                      </a:r>
                      <a:r>
                        <a:rPr kumimoji="1" lang="en-US" altLang="ja-JP" dirty="0" smtClean="0"/>
                        <a:t>27nm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パルス幅：</a:t>
                      </a:r>
                      <a:r>
                        <a:rPr kumimoji="1" lang="en-US" altLang="ja-JP" dirty="0" smtClean="0"/>
                        <a:t>87fs</a:t>
                      </a:r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dk1">
                        <a:tint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2" name="図 2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"/>
          <a:stretch/>
        </p:blipFill>
        <p:spPr bwMode="auto">
          <a:xfrm>
            <a:off x="6660526" y="1709424"/>
            <a:ext cx="3091405" cy="1719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図 2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"/>
          <a:stretch/>
        </p:blipFill>
        <p:spPr bwMode="auto">
          <a:xfrm>
            <a:off x="6664447" y="3793716"/>
            <a:ext cx="3087483" cy="1579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62427" y="6017823"/>
            <a:ext cx="927348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FF00"/>
                </a:solidFill>
              </a:rPr>
              <a:t>曲</a:t>
            </a:r>
            <a:r>
              <a:rPr lang="ja-JP" altLang="en-US" sz="3600" dirty="0" smtClean="0">
                <a:solidFill>
                  <a:srgbClr val="FFFF00"/>
                </a:solidFill>
              </a:rPr>
              <a:t>げによる特性変化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なし！！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825209" y="77722"/>
            <a:ext cx="308079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400" dirty="0"/>
              <a:t>利用効率：</a:t>
            </a:r>
            <a:r>
              <a:rPr lang="en-US" altLang="ja-JP" sz="2400" dirty="0"/>
              <a:t>30%</a:t>
            </a:r>
          </a:p>
          <a:p>
            <a:r>
              <a:rPr lang="ja-JP" altLang="en-US" sz="2400" dirty="0"/>
              <a:t>ファイバー長：</a:t>
            </a:r>
            <a:r>
              <a:rPr lang="en-US" altLang="ja-JP" sz="2400" dirty="0"/>
              <a:t>75cm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573" y="1731939"/>
            <a:ext cx="3480953" cy="184157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484" y="3787766"/>
            <a:ext cx="3529716" cy="17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76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8" y="37692"/>
            <a:ext cx="98495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/>
              <a:t>ハンドヘルド</a:t>
            </a:r>
            <a:r>
              <a:rPr lang="en-US" altLang="ja-JP" sz="4400" b="1" dirty="0" smtClean="0"/>
              <a:t>SHG</a:t>
            </a:r>
            <a:r>
              <a:rPr lang="ja-JP" altLang="en-US" sz="4400" b="1" dirty="0" smtClean="0"/>
              <a:t>ファイバースコープ</a:t>
            </a:r>
            <a:endParaRPr kumimoji="1" lang="ja-JP" altLang="en-US" sz="4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90660" y="388204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① </a:t>
            </a:r>
            <a:r>
              <a:rPr kumimoji="1" lang="en-US" altLang="ja-JP" sz="3600" dirty="0" smtClean="0"/>
              <a:t>SHG</a:t>
            </a:r>
            <a:r>
              <a:rPr kumimoji="1" lang="ja-JP" altLang="en-US" sz="3600" dirty="0" smtClean="0"/>
              <a:t>顕微鏡部の小型プローブ化</a:t>
            </a:r>
            <a:endParaRPr kumimoji="1" lang="ja-JP" altLang="en-US" sz="36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42304" y="4843591"/>
            <a:ext cx="757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② 超短パルス光のファイバー伝送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08584" y="3789040"/>
            <a:ext cx="8257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dirty="0" smtClean="0">
                <a:solidFill>
                  <a:srgbClr val="FF0000"/>
                </a:solidFill>
              </a:rPr>
              <a:t>✔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04163" y="4725144"/>
            <a:ext cx="8257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dirty="0" smtClean="0">
                <a:solidFill>
                  <a:srgbClr val="FF0000"/>
                </a:solidFill>
              </a:rPr>
              <a:t>✔</a:t>
            </a:r>
            <a:endParaRPr lang="ja-JP" altLang="en-US" sz="4800" dirty="0">
              <a:solidFill>
                <a:srgbClr val="FF0000"/>
              </a:solidFill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60842" y="5785933"/>
            <a:ext cx="9845158" cy="1089139"/>
            <a:chOff x="3675061" y="240520"/>
            <a:chExt cx="9845158" cy="1089139"/>
          </a:xfrm>
        </p:grpSpPr>
        <p:sp>
          <p:nvSpPr>
            <p:cNvPr id="36" name="正方形/長方形 35"/>
            <p:cNvSpPr/>
            <p:nvPr/>
          </p:nvSpPr>
          <p:spPr bwMode="auto">
            <a:xfrm>
              <a:off x="3675061" y="240520"/>
              <a:ext cx="9845158" cy="10891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grpSp>
          <p:nvGrpSpPr>
            <p:cNvPr id="39" name="グループ化 38"/>
            <p:cNvGrpSpPr/>
            <p:nvPr/>
          </p:nvGrpSpPr>
          <p:grpSpPr>
            <a:xfrm>
              <a:off x="4534771" y="490664"/>
              <a:ext cx="8158226" cy="677590"/>
              <a:chOff x="920466" y="1847729"/>
              <a:chExt cx="7895405" cy="646331"/>
            </a:xfrm>
          </p:grpSpPr>
          <p:sp>
            <p:nvSpPr>
              <p:cNvPr id="40" name="テキスト ボックス 39"/>
              <p:cNvSpPr txBox="1"/>
              <p:nvPr/>
            </p:nvSpPr>
            <p:spPr>
              <a:xfrm>
                <a:off x="920466" y="1847729"/>
                <a:ext cx="2588427" cy="61651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600" spc="-150" dirty="0" smtClean="0"/>
                  <a:t>① </a:t>
                </a:r>
                <a:r>
                  <a:rPr lang="ja-JP" altLang="en-US" sz="3600" spc="-150" dirty="0"/>
                  <a:t>プローブ</a:t>
                </a:r>
                <a:endParaRPr kumimoji="1" lang="ja-JP" altLang="en-US" sz="3600" spc="-150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3559989" y="1847729"/>
                <a:ext cx="690284" cy="646331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600" spc="-150" dirty="0" smtClean="0"/>
                  <a:t>＋</a:t>
                </a:r>
                <a:endParaRPr kumimoji="1" lang="ja-JP" altLang="en-US" sz="3600" spc="-150" dirty="0"/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4381892" y="1847729"/>
                <a:ext cx="4433979" cy="61651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600" spc="-150" dirty="0" smtClean="0"/>
                  <a:t>② ファイバー光学系</a:t>
                </a:r>
                <a:endParaRPr kumimoji="1" lang="ja-JP" altLang="en-US" sz="3600" spc="-150" dirty="0"/>
              </a:p>
            </p:txBody>
          </p:sp>
        </p:grpSp>
      </p:grpSp>
      <p:grpSp>
        <p:nvGrpSpPr>
          <p:cNvPr id="37" name="グループ化 36"/>
          <p:cNvGrpSpPr/>
          <p:nvPr/>
        </p:nvGrpSpPr>
        <p:grpSpPr>
          <a:xfrm>
            <a:off x="60842" y="877088"/>
            <a:ext cx="9577282" cy="2797056"/>
            <a:chOff x="272480" y="723203"/>
            <a:chExt cx="9577282" cy="2797056"/>
          </a:xfrm>
        </p:grpSpPr>
        <p:sp>
          <p:nvSpPr>
            <p:cNvPr id="38" name="正方形/長方形 37"/>
            <p:cNvSpPr/>
            <p:nvPr/>
          </p:nvSpPr>
          <p:spPr bwMode="auto">
            <a:xfrm>
              <a:off x="272480" y="723203"/>
              <a:ext cx="9577282" cy="22299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grpSp>
          <p:nvGrpSpPr>
            <p:cNvPr id="43" name="グループ化 42"/>
            <p:cNvGrpSpPr/>
            <p:nvPr/>
          </p:nvGrpSpPr>
          <p:grpSpPr>
            <a:xfrm flipH="1">
              <a:off x="560512" y="917449"/>
              <a:ext cx="3142204" cy="1863477"/>
              <a:chOff x="781425" y="2286000"/>
              <a:chExt cx="4570504" cy="2837329"/>
            </a:xfrm>
          </p:grpSpPr>
          <p:pic>
            <p:nvPicPr>
              <p:cNvPr id="54" name="Picture 2" descr="C:\Users\Atsuta\Downloads\IMG_428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9" t="33332" r="45637" b="25295"/>
              <a:stretch/>
            </p:blipFill>
            <p:spPr bwMode="auto">
              <a:xfrm>
                <a:off x="781425" y="2286000"/>
                <a:ext cx="4570504" cy="2837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正方形/長方形 54"/>
              <p:cNvSpPr/>
              <p:nvPr/>
            </p:nvSpPr>
            <p:spPr bwMode="auto">
              <a:xfrm>
                <a:off x="4232921" y="2780928"/>
                <a:ext cx="1119008" cy="57735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sp>
          <p:nvSpPr>
            <p:cNvPr id="44" name="上矢印 43"/>
            <p:cNvSpPr/>
            <p:nvPr/>
          </p:nvSpPr>
          <p:spPr bwMode="auto">
            <a:xfrm>
              <a:off x="2288704" y="795211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5" name="上矢印 44"/>
            <p:cNvSpPr/>
            <p:nvPr/>
          </p:nvSpPr>
          <p:spPr bwMode="auto">
            <a:xfrm rot="10800000">
              <a:off x="2288704" y="1873602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 bwMode="auto">
            <a:xfrm>
              <a:off x="6825208" y="895478"/>
              <a:ext cx="2868772" cy="1575447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近赤外フェムト秒</a:t>
              </a:r>
              <a:endPara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レーザー光源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 bwMode="auto">
            <a:xfrm>
              <a:off x="1388652" y="2538735"/>
              <a:ext cx="2339161" cy="4583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ハンドヘルド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516589" y="2997039"/>
              <a:ext cx="9177391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solidFill>
                    <a:srgbClr val="FFFF00"/>
                  </a:solidFill>
                </a:rPr>
                <a:t>小型化・ロバスト</a:t>
              </a:r>
              <a:r>
                <a:rPr lang="ja-JP" altLang="en-US" sz="2800" dirty="0">
                  <a:solidFill>
                    <a:srgbClr val="FFFF00"/>
                  </a:solidFill>
                </a:rPr>
                <a:t>・</a:t>
              </a:r>
              <a:r>
                <a:rPr lang="ja-JP" altLang="en-US" sz="2800" dirty="0" smtClean="0">
                  <a:solidFill>
                    <a:srgbClr val="FFFF00"/>
                  </a:solidFill>
                </a:rPr>
                <a:t>フレキシブル・</a:t>
              </a:r>
              <a:r>
                <a:rPr kumimoji="1" lang="ja-JP" altLang="en-US" sz="2800" dirty="0" smtClean="0">
                  <a:solidFill>
                    <a:srgbClr val="FFFF00"/>
                  </a:solidFill>
                </a:rPr>
                <a:t>アライメントフリー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3727813" y="1938286"/>
              <a:ext cx="2978476" cy="408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50" name="円/楕円 49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51" name="円/楕円 50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52" name="円/楕円 51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53" name="直線コネクタ 52"/>
            <p:cNvCxnSpPr/>
            <p:nvPr/>
          </p:nvCxnSpPr>
          <p:spPr bwMode="auto">
            <a:xfrm flipH="1">
              <a:off x="3512840" y="1683202"/>
              <a:ext cx="3312368" cy="17606"/>
            </a:xfrm>
            <a:prstGeom prst="line">
              <a:avLst/>
            </a:prstGeom>
            <a:noFill/>
            <a:ln w="317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11135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210914" y="555825"/>
            <a:ext cx="719035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spc="-150" dirty="0" smtClean="0"/>
              <a:t>ハンドヘルドプローブ</a:t>
            </a:r>
            <a:r>
              <a:rPr lang="en-US" altLang="ja-JP" sz="3600" spc="-150" dirty="0" smtClean="0"/>
              <a:t>SHG</a:t>
            </a:r>
            <a:r>
              <a:rPr lang="ja-JP" altLang="en-US" sz="3600" spc="-150" dirty="0" smtClean="0"/>
              <a:t>顕微鏡</a:t>
            </a:r>
            <a:endParaRPr kumimoji="1" lang="ja-JP" altLang="en-US" sz="3600" spc="-150" dirty="0"/>
          </a:p>
        </p:txBody>
      </p:sp>
      <p:grpSp>
        <p:nvGrpSpPr>
          <p:cNvPr id="50" name="グループ化 49"/>
          <p:cNvGrpSpPr/>
          <p:nvPr/>
        </p:nvGrpSpPr>
        <p:grpSpPr>
          <a:xfrm>
            <a:off x="4191562" y="1438117"/>
            <a:ext cx="5714438" cy="4113682"/>
            <a:chOff x="2781481" y="1499232"/>
            <a:chExt cx="6143625" cy="4666952"/>
          </a:xfrm>
        </p:grpSpPr>
        <p:grpSp>
          <p:nvGrpSpPr>
            <p:cNvPr id="45" name="グループ化 44"/>
            <p:cNvGrpSpPr/>
            <p:nvPr/>
          </p:nvGrpSpPr>
          <p:grpSpPr>
            <a:xfrm>
              <a:off x="2781481" y="1499232"/>
              <a:ext cx="6143625" cy="4666952"/>
              <a:chOff x="4376936" y="1241678"/>
              <a:chExt cx="6143625" cy="4666952"/>
            </a:xfrm>
          </p:grpSpPr>
          <p:grpSp>
            <p:nvGrpSpPr>
              <p:cNvPr id="44" name="グループ化 43"/>
              <p:cNvGrpSpPr/>
              <p:nvPr/>
            </p:nvGrpSpPr>
            <p:grpSpPr>
              <a:xfrm>
                <a:off x="4376936" y="1241678"/>
                <a:ext cx="6143625" cy="4666952"/>
                <a:chOff x="2481783" y="1138312"/>
                <a:chExt cx="6143625" cy="4666952"/>
              </a:xfrm>
            </p:grpSpPr>
            <p:grpSp>
              <p:nvGrpSpPr>
                <p:cNvPr id="38" name="グループ化 37"/>
                <p:cNvGrpSpPr/>
                <p:nvPr/>
              </p:nvGrpSpPr>
              <p:grpSpPr>
                <a:xfrm>
                  <a:off x="2481783" y="1146725"/>
                  <a:ext cx="6143625" cy="4658539"/>
                  <a:chOff x="2481783" y="1146725"/>
                  <a:chExt cx="6143625" cy="4658539"/>
                </a:xfrm>
              </p:grpSpPr>
              <p:grpSp>
                <p:nvGrpSpPr>
                  <p:cNvPr id="31" name="グループ化 30"/>
                  <p:cNvGrpSpPr/>
                  <p:nvPr/>
                </p:nvGrpSpPr>
                <p:grpSpPr>
                  <a:xfrm>
                    <a:off x="2481783" y="1213694"/>
                    <a:ext cx="6143625" cy="4591570"/>
                    <a:chOff x="969615" y="1231812"/>
                    <a:chExt cx="6143625" cy="4591570"/>
                  </a:xfrm>
                </p:grpSpPr>
                <p:grpSp>
                  <p:nvGrpSpPr>
                    <p:cNvPr id="3" name="グループ化 2"/>
                    <p:cNvGrpSpPr/>
                    <p:nvPr/>
                  </p:nvGrpSpPr>
                  <p:grpSpPr>
                    <a:xfrm>
                      <a:off x="969615" y="1984807"/>
                      <a:ext cx="6143625" cy="3838575"/>
                      <a:chOff x="1786234" y="1775678"/>
                      <a:chExt cx="6143625" cy="3838575"/>
                    </a:xfrm>
                  </p:grpSpPr>
                  <p:pic>
                    <p:nvPicPr>
                      <p:cNvPr id="2" name="図 1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6234" y="1775678"/>
                        <a:ext cx="6143625" cy="3838575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21" name="正方形/長方形 20"/>
                      <p:cNvSpPr/>
                      <p:nvPr/>
                    </p:nvSpPr>
                    <p:spPr bwMode="auto">
                      <a:xfrm>
                        <a:off x="1821759" y="4713705"/>
                        <a:ext cx="613620" cy="437979"/>
                      </a:xfrm>
                      <a:prstGeom prst="rect">
                        <a:avLst/>
                      </a:prstGeom>
                      <a:noFill/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en-US" altLang="ja-JP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  <a:ea typeface="ＭＳ ゴシック" charset="-128"/>
                            <a:cs typeface="ＭＳ ゴシック" charset="-128"/>
                          </a:rPr>
                          <a:t>GM</a:t>
                        </a:r>
                        <a:endParaRPr kumimoji="1" lang="ja-JP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ゴシック" charset="-128"/>
                          <a:cs typeface="ＭＳ ゴシック" charset="-128"/>
                        </a:endParaRPr>
                      </a:p>
                    </p:txBody>
                  </p:sp>
                </p:grpSp>
                <p:pic>
                  <p:nvPicPr>
                    <p:cNvPr id="27" name="図 26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424608" y="1231812"/>
                      <a:ext cx="1190625" cy="20478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フローチャート: 手操作入力 27"/>
                    <p:cNvSpPr/>
                    <p:nvPr/>
                  </p:nvSpPr>
                  <p:spPr bwMode="auto">
                    <a:xfrm rot="5400000">
                      <a:off x="1326546" y="3748866"/>
                      <a:ext cx="371498" cy="400690"/>
                    </a:xfrm>
                    <a:prstGeom prst="flowChartManualInput">
                      <a:avLst/>
                    </a:prstGeom>
                    <a:solidFill>
                      <a:srgbClr val="00206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endParaRPr>
                    </a:p>
                  </p:txBody>
                </p:sp>
                <p:cxnSp>
                  <p:nvCxnSpPr>
                    <p:cNvPr id="30" name="直線コネクタ 29"/>
                    <p:cNvCxnSpPr/>
                    <p:nvPr/>
                  </p:nvCxnSpPr>
                  <p:spPr bwMode="auto">
                    <a:xfrm>
                      <a:off x="1496616" y="2871054"/>
                      <a:ext cx="0" cy="892408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32" name="正方形/長方形 31"/>
                  <p:cNvSpPr/>
                  <p:nvPr/>
                </p:nvSpPr>
                <p:spPr bwMode="auto">
                  <a:xfrm>
                    <a:off x="3728864" y="1146725"/>
                    <a:ext cx="1944216" cy="792088"/>
                  </a:xfrm>
                  <a:prstGeom prst="rect">
                    <a:avLst/>
                  </a:prstGeom>
                  <a:noFill/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Fiber</a:t>
                    </a:r>
                    <a:r>
                      <a:rPr kumimoji="1" lang="ja-JP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 </a:t>
                    </a:r>
                    <a:r>
                      <a: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coupling</a:t>
                    </a:r>
                  </a:p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ja-JP" sz="2000" dirty="0" smtClean="0">
                        <a:latin typeface="Arial" charset="0"/>
                        <a:ea typeface="ＭＳ ゴシック" charset="-128"/>
                        <a:cs typeface="ＭＳ ゴシック" charset="-128"/>
                      </a:rPr>
                      <a:t>system</a:t>
                    </a:r>
                    <a:endParaRPr kumimoji="1" lang="ja-JP" altLang="en-US" sz="2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endParaRPr>
                  </a:p>
                </p:txBody>
              </p:sp>
            </p:grpSp>
            <p:sp>
              <p:nvSpPr>
                <p:cNvPr id="39" name="正方形/長方形 38"/>
                <p:cNvSpPr/>
                <p:nvPr/>
              </p:nvSpPr>
              <p:spPr bwMode="auto">
                <a:xfrm>
                  <a:off x="6428456" y="1138312"/>
                  <a:ext cx="1908920" cy="808913"/>
                </a:xfrm>
                <a:prstGeom prst="rect">
                  <a:avLst/>
                </a:prstGeom>
                <a:solidFill>
                  <a:srgbClr val="002060"/>
                </a:solidFill>
                <a:ln w="9525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ja-JP" sz="2000" b="0" i="0" u="none" strike="noStrike" cap="none" normalizeH="0" baseline="0" dirty="0" err="1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rPr>
                    <a:t>Cr:Forsterite</a:t>
                  </a:r>
                  <a:endParaRPr kumimoji="1" lang="en-US" altLang="ja-JP" sz="2000" b="0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endParaRPr>
                </a:p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ja-JP" sz="2000" dirty="0" smtClean="0">
                      <a:solidFill>
                        <a:srgbClr val="FFFF00"/>
                      </a:solidFill>
                      <a:latin typeface="Arial" charset="0"/>
                      <a:ea typeface="ＭＳ ゴシック" charset="-128"/>
                      <a:cs typeface="ＭＳ ゴシック" charset="-128"/>
                    </a:rPr>
                    <a:t>LASER</a:t>
                  </a:r>
                  <a:endParaRPr kumimoji="1" lang="ja-JP" altLang="en-US" sz="2000" b="0" i="0" u="none" strike="noStrike" cap="none" normalizeH="0" baseline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endParaRPr>
                </a:p>
              </p:txBody>
            </p:sp>
            <p:cxnSp>
              <p:nvCxnSpPr>
                <p:cNvPr id="41" name="直線コネクタ 40"/>
                <p:cNvCxnSpPr>
                  <a:stCxn id="39" idx="1"/>
                  <a:endCxn id="32" idx="3"/>
                </p:cNvCxnSpPr>
                <p:nvPr/>
              </p:nvCxnSpPr>
              <p:spPr bwMode="auto">
                <a:xfrm flipH="1">
                  <a:off x="5673080" y="1542769"/>
                  <a:ext cx="755376" cy="0"/>
                </a:xfrm>
                <a:prstGeom prst="line">
                  <a:avLst/>
                </a:prstGeom>
                <a:noFill/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7" name="正方形/長方形 36"/>
              <p:cNvSpPr/>
              <p:nvPr/>
            </p:nvSpPr>
            <p:spPr>
              <a:xfrm>
                <a:off x="4863827" y="3910631"/>
                <a:ext cx="165090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 smtClean="0">
                    <a:latin typeface="Arial" charset="0"/>
                    <a:ea typeface="ＭＳ ゴシック" charset="-128"/>
                    <a:cs typeface="ＭＳ ゴシック" charset="-128"/>
                  </a:rPr>
                  <a:t>Collimator</a:t>
                </a:r>
                <a:endParaRPr lang="ja-JP" altLang="en-US" dirty="0"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sp>
          <p:nvSpPr>
            <p:cNvPr id="49" name="正方形/長方形 48"/>
            <p:cNvSpPr/>
            <p:nvPr/>
          </p:nvSpPr>
          <p:spPr bwMode="auto">
            <a:xfrm>
              <a:off x="2832228" y="4494368"/>
              <a:ext cx="983866" cy="17241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231605" y="1312400"/>
            <a:ext cx="4309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セットアップ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　ファイバー長：</a:t>
            </a:r>
            <a:r>
              <a:rPr lang="en-US" altLang="ja-JP" sz="2400" dirty="0" smtClean="0"/>
              <a:t>75cm</a:t>
            </a:r>
          </a:p>
          <a:p>
            <a:r>
              <a:rPr kumimoji="1" lang="ja-JP" altLang="en-US" sz="2400" dirty="0" smtClean="0"/>
              <a:t>　対物後出力：</a:t>
            </a:r>
            <a:r>
              <a:rPr kumimoji="1" lang="en-US" altLang="ja-JP" sz="2400" dirty="0" smtClean="0"/>
              <a:t>40mW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4850" y="6158758"/>
            <a:ext cx="95770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0000"/>
                </a:solidFill>
              </a:rPr>
              <a:t>フレキシブルな計測を実施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9921" y="3222879"/>
            <a:ext cx="4596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ハンドヘルド計測</a:t>
            </a:r>
            <a:endParaRPr lang="en-US" altLang="ja-JP" sz="2400" dirty="0" smtClean="0"/>
          </a:p>
          <a:p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→ 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計測部の自由度が向上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6324" y="2658023"/>
            <a:ext cx="3814306" cy="461665"/>
          </a:xfrm>
          <a:prstGeom prst="rect">
            <a:avLst/>
          </a:prstGeom>
          <a:solidFill>
            <a:srgbClr val="000080"/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FF00"/>
                </a:solidFill>
              </a:rPr>
              <a:t>ヒト皮膚</a:t>
            </a:r>
            <a:r>
              <a:rPr lang="en-US" altLang="ja-JP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situ</a:t>
            </a:r>
            <a:r>
              <a:rPr lang="ja-JP" altLang="en-US" sz="2400" dirty="0" smtClean="0">
                <a:solidFill>
                  <a:srgbClr val="FFFF00"/>
                </a:solidFill>
              </a:rPr>
              <a:t>計測を実施</a:t>
            </a:r>
            <a:endParaRPr kumimoji="1" lang="en-US" altLang="ja-JP" sz="2400" dirty="0" smtClean="0">
              <a:solidFill>
                <a:srgbClr val="FFFF00"/>
              </a:solidFill>
            </a:endParaRPr>
          </a:p>
        </p:txBody>
      </p:sp>
      <p:pic>
        <p:nvPicPr>
          <p:cNvPr id="7" name="IMG_43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450" y="4164575"/>
            <a:ext cx="3356053" cy="188778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26612" y="4230151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従来の計測風景 ＠ 暗室</a:t>
            </a:r>
            <a:endParaRPr lang="en-US" altLang="ja-JP" dirty="0">
              <a:solidFill>
                <a:schemeClr val="bg1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3972548" y="5331972"/>
            <a:ext cx="5456239" cy="707886"/>
            <a:chOff x="3972548" y="5331972"/>
            <a:chExt cx="5456239" cy="707886"/>
          </a:xfrm>
        </p:grpSpPr>
        <p:sp>
          <p:nvSpPr>
            <p:cNvPr id="9" name="正方形/長方形 8"/>
            <p:cNvSpPr/>
            <p:nvPr/>
          </p:nvSpPr>
          <p:spPr>
            <a:xfrm>
              <a:off x="4627473" y="5331972"/>
              <a:ext cx="48013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dirty="0" smtClean="0">
                  <a:solidFill>
                    <a:srgbClr val="FF0000"/>
                  </a:solidFill>
                </a:rPr>
                <a:t>　プローブ密閉型の特徴を生かし，</a:t>
              </a:r>
              <a:endParaRPr lang="en-US" altLang="ja-JP" sz="2000" dirty="0" smtClean="0">
                <a:solidFill>
                  <a:srgbClr val="FF0000"/>
                </a:solidFill>
              </a:endParaRPr>
            </a:p>
            <a:p>
              <a:r>
                <a:rPr lang="ja-JP" altLang="en-US" sz="2000" dirty="0" smtClean="0">
                  <a:solidFill>
                    <a:srgbClr val="FF0000"/>
                  </a:solidFill>
                </a:rPr>
                <a:t>　　照明下でのイメージングは可能か？</a:t>
              </a:r>
              <a:endParaRPr lang="en-US" altLang="ja-JP" sz="2000" dirty="0">
                <a:solidFill>
                  <a:srgbClr val="FF0000"/>
                </a:solidFill>
              </a:endParaRPr>
            </a:p>
          </p:txBody>
        </p:sp>
        <p:sp>
          <p:nvSpPr>
            <p:cNvPr id="10" name="右矢印 9"/>
            <p:cNvSpPr/>
            <p:nvPr/>
          </p:nvSpPr>
          <p:spPr bwMode="auto">
            <a:xfrm rot="10800000">
              <a:off x="3972548" y="5497007"/>
              <a:ext cx="832923" cy="315965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7977336" y="2492896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← フォトン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</a:rPr>
              <a:t>　カウント型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92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04528" y="1582873"/>
            <a:ext cx="349498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視野：</a:t>
            </a:r>
            <a:r>
              <a:rPr lang="en-US" altLang="ja-JP" sz="2400" dirty="0" smtClean="0">
                <a:solidFill>
                  <a:schemeClr val="bg1"/>
                </a:solidFill>
              </a:rPr>
              <a:t>400µm*400µm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画像取得時間</a:t>
            </a:r>
            <a:r>
              <a:rPr lang="en-US" altLang="ja-JP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>
                <a:solidFill>
                  <a:schemeClr val="bg1"/>
                </a:solidFill>
              </a:rPr>
              <a:t>= </a:t>
            </a:r>
            <a:r>
              <a:rPr lang="en-US" altLang="ja-JP" sz="2400" dirty="0" smtClean="0">
                <a:solidFill>
                  <a:schemeClr val="bg1"/>
                </a:solidFill>
              </a:rPr>
              <a:t>2</a:t>
            </a:r>
            <a:r>
              <a:rPr lang="ja-JP" altLang="en-US" sz="2400" dirty="0" smtClean="0">
                <a:solidFill>
                  <a:schemeClr val="bg1"/>
                </a:solidFill>
              </a:rPr>
              <a:t>秒 </a:t>
            </a:r>
            <a:r>
              <a:rPr lang="en-US" altLang="ja-JP" sz="2400" dirty="0" smtClean="0">
                <a:solidFill>
                  <a:schemeClr val="bg1"/>
                </a:solidFill>
              </a:rPr>
              <a:t>/ </a:t>
            </a:r>
            <a:r>
              <a:rPr lang="ja-JP" altLang="en-US" sz="2400" dirty="0" smtClean="0">
                <a:solidFill>
                  <a:schemeClr val="bg1"/>
                </a:solidFill>
              </a:rPr>
              <a:t>枚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7799" y="673443"/>
            <a:ext cx="447120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000" spc="-150" dirty="0" smtClean="0"/>
              <a:t>ハンドヘルド計測</a:t>
            </a:r>
            <a:endParaRPr kumimoji="1" lang="ja-JP" altLang="en-US" sz="4000" spc="-150" dirty="0"/>
          </a:p>
        </p:txBody>
      </p:sp>
      <p:sp>
        <p:nvSpPr>
          <p:cNvPr id="26" name="正方形/長方形 25"/>
          <p:cNvSpPr/>
          <p:nvPr/>
        </p:nvSpPr>
        <p:spPr>
          <a:xfrm>
            <a:off x="210876" y="5895116"/>
            <a:ext cx="9505056" cy="646331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⇒ 目標とするハンドヘルド計測に成功！！</a:t>
            </a:r>
            <a:endParaRPr lang="ja-JP" altLang="en-US" sz="3600" dirty="0">
              <a:solidFill>
                <a:srgbClr val="FFFF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0" t="3754" r="7853" b="17111"/>
          <a:stretch/>
        </p:blipFill>
        <p:spPr>
          <a:xfrm>
            <a:off x="9099869" y="1514950"/>
            <a:ext cx="566729" cy="4363112"/>
          </a:xfrm>
          <a:prstGeom prst="rect">
            <a:avLst/>
          </a:prstGeom>
        </p:spPr>
      </p:pic>
      <p:pic>
        <p:nvPicPr>
          <p:cNvPr id="10" name="IMG_43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587" r="17413"/>
          <a:stretch/>
        </p:blipFill>
        <p:spPr>
          <a:xfrm>
            <a:off x="428541" y="2559414"/>
            <a:ext cx="4253544" cy="319015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84" y="1526873"/>
            <a:ext cx="4156986" cy="42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7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60" y="526302"/>
            <a:ext cx="3261040" cy="3240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89822" y="476673"/>
            <a:ext cx="5399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コラーゲン計測</a:t>
            </a:r>
            <a:endParaRPr lang="ja-JP" altLang="en-US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9714" y="3591982"/>
            <a:ext cx="973628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近年の研究では</a:t>
            </a:r>
            <a:r>
              <a:rPr kumimoji="1" lang="en-US" altLang="ja-JP" sz="2400" dirty="0" smtClean="0"/>
              <a:t>…</a:t>
            </a:r>
          </a:p>
          <a:p>
            <a:r>
              <a:rPr lang="ja-JP" altLang="en-US" sz="2400" dirty="0" smtClean="0"/>
              <a:t>　老化：様々な部位でのコラーゲンの減少が要因となる</a:t>
            </a:r>
            <a:endParaRPr lang="ja-JP" altLang="en-US" sz="2400" dirty="0"/>
          </a:p>
          <a:p>
            <a:endParaRPr kumimoji="1" lang="en-US" altLang="ja-JP" sz="1000" dirty="0" smtClean="0"/>
          </a:p>
          <a:p>
            <a:r>
              <a:rPr kumimoji="1" lang="ja-JP" altLang="en-US" sz="2400" dirty="0" smtClean="0"/>
              <a:t>　肝硬変：肝炎などによる傷の修復でコラーゲンが増加する．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　心筋梗塞：</a:t>
            </a:r>
            <a:r>
              <a:rPr lang="ja-JP" altLang="en-US" sz="2400" dirty="0" smtClean="0"/>
              <a:t>心筋細胞の壊死後，コラーゲンの産生・蓄積が生じる</a:t>
            </a:r>
            <a:endParaRPr lang="en-US" altLang="ja-JP" sz="2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13240" y="488889"/>
            <a:ext cx="74912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Arial"/>
                <a:cs typeface="Arial"/>
              </a:rPr>
              <a:t>Cell</a:t>
            </a:r>
            <a:endParaRPr kumimoji="1" lang="ja-JP" altLang="en-US" b="1" dirty="0"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22339" y="3102059"/>
            <a:ext cx="3212538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Arial"/>
                <a:cs typeface="Arial"/>
              </a:rPr>
              <a:t>Collagen</a:t>
            </a:r>
          </a:p>
          <a:p>
            <a:r>
              <a:rPr lang="en-US" altLang="ja-JP" b="1" dirty="0" smtClean="0">
                <a:latin typeface="Arial"/>
                <a:cs typeface="Arial"/>
              </a:rPr>
              <a:t>(extracellular matrix)</a:t>
            </a:r>
            <a:endParaRPr kumimoji="1" lang="ja-JP" altLang="en-US" b="1" dirty="0">
              <a:latin typeface="Arial"/>
              <a:cs typeface="Arial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8343" y="1222974"/>
            <a:ext cx="60022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/>
              <a:t>・細胞外</a:t>
            </a:r>
            <a:r>
              <a:rPr lang="ja-JP" altLang="en-US" sz="2400" dirty="0"/>
              <a:t>マトリックスの主要</a:t>
            </a:r>
            <a:r>
              <a:rPr lang="ja-JP" altLang="en-US" sz="2400" dirty="0" smtClean="0"/>
              <a:t>成分</a:t>
            </a:r>
            <a:endParaRPr lang="en-US" altLang="ja-JP" sz="2400" dirty="0" smtClean="0"/>
          </a:p>
          <a:p>
            <a:r>
              <a:rPr lang="ja-JP" altLang="en-US" sz="2400" dirty="0" smtClean="0"/>
              <a:t>・組織</a:t>
            </a:r>
            <a:r>
              <a:rPr lang="ja-JP" altLang="en-US" sz="2400" dirty="0"/>
              <a:t>構造を維持する骨格	</a:t>
            </a:r>
          </a:p>
          <a:p>
            <a:r>
              <a:rPr lang="ja-JP" altLang="en-US" sz="2400" dirty="0" smtClean="0"/>
              <a:t>・細胞</a:t>
            </a:r>
            <a:r>
              <a:rPr lang="ja-JP" altLang="en-US" sz="2400" dirty="0"/>
              <a:t>の発生，分化，形態</a:t>
            </a:r>
            <a:r>
              <a:rPr lang="ja-JP" altLang="en-US" sz="2400" dirty="0" smtClean="0"/>
              <a:t>形成の調節</a:t>
            </a:r>
            <a:r>
              <a:rPr lang="ja-JP" altLang="en-US" sz="2400" dirty="0"/>
              <a:t>	</a:t>
            </a:r>
          </a:p>
          <a:p>
            <a:r>
              <a:rPr lang="ja-JP" altLang="en-US" sz="2400" dirty="0" smtClean="0"/>
              <a:t>・組織</a:t>
            </a:r>
            <a:r>
              <a:rPr lang="ja-JP" altLang="en-US" sz="2400" dirty="0"/>
              <a:t>工学的培養組織で細胞の足場</a:t>
            </a:r>
            <a:r>
              <a:rPr lang="ja-JP" altLang="en-US" sz="2400" dirty="0" smtClean="0"/>
              <a:t>となる</a:t>
            </a:r>
            <a:endParaRPr lang="ja-JP" altLang="en-US" sz="2400" dirty="0"/>
          </a:p>
        </p:txBody>
      </p:sp>
      <p:sp>
        <p:nvSpPr>
          <p:cNvPr id="6" name="正方形/長方形 5"/>
          <p:cNvSpPr/>
          <p:nvPr/>
        </p:nvSpPr>
        <p:spPr>
          <a:xfrm>
            <a:off x="228681" y="2930698"/>
            <a:ext cx="6002239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FF00"/>
                </a:solidFill>
              </a:rPr>
              <a:t>コラーゲン</a:t>
            </a:r>
            <a:r>
              <a:rPr lang="ja-JP" altLang="en-US" sz="2800" dirty="0" smtClean="0">
                <a:solidFill>
                  <a:srgbClr val="FFFF00"/>
                </a:solidFill>
              </a:rPr>
              <a:t>は生命活動に</a:t>
            </a:r>
            <a:r>
              <a:rPr lang="ja-JP" altLang="en-US" sz="2800" dirty="0">
                <a:solidFill>
                  <a:srgbClr val="FFFF00"/>
                </a:solidFill>
              </a:rPr>
              <a:t>深く関係 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67589" y="5520134"/>
            <a:ext cx="8672479" cy="1077218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</a:rPr>
              <a:t>コラーゲン動態の観察は美容・医療分野</a:t>
            </a:r>
            <a:endParaRPr lang="en-US" altLang="ja-JP" sz="32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3200" dirty="0" smtClean="0">
                <a:solidFill>
                  <a:srgbClr val="FFFF00"/>
                </a:solidFill>
              </a:rPr>
              <a:t>において重要な役割を持っている！！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38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45" y="3741456"/>
            <a:ext cx="3240360" cy="297413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0" y="0"/>
            <a:ext cx="98495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/>
              <a:t>バックグラウンドノイズ評価</a:t>
            </a:r>
            <a:endParaRPr kumimoji="1" lang="ja-JP" altLang="en-US" sz="4400" b="1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687562" y="921668"/>
            <a:ext cx="3248843" cy="2654339"/>
            <a:chOff x="408013" y="1871903"/>
            <a:chExt cx="3248843" cy="2654339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2342"/>
            <a:stretch/>
          </p:blipFill>
          <p:spPr>
            <a:xfrm>
              <a:off x="434214" y="1871903"/>
              <a:ext cx="3222642" cy="2654339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408013" y="1871903"/>
              <a:ext cx="18227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chemeClr val="bg1"/>
                  </a:solidFill>
                </a:rPr>
                <a:t>従来計測</a:t>
              </a:r>
              <a:endParaRPr kumimoji="1" lang="en-US" altLang="ja-JP" sz="28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en-US" altLang="ja-JP" sz="2800" dirty="0" smtClean="0">
                  <a:solidFill>
                    <a:schemeClr val="bg1"/>
                  </a:solidFill>
                </a:rPr>
                <a:t>※</a:t>
              </a:r>
              <a:r>
                <a:rPr kumimoji="1" lang="ja-JP" altLang="en-US" sz="2800" dirty="0" smtClean="0">
                  <a:solidFill>
                    <a:schemeClr val="bg1"/>
                  </a:solidFill>
                </a:rPr>
                <a:t>暗室</a:t>
              </a:r>
              <a:endParaRPr kumimoji="1" lang="ja-JP" alt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/>
          <a:srcRect r="17308"/>
          <a:stretch/>
        </p:blipFill>
        <p:spPr>
          <a:xfrm>
            <a:off x="4232920" y="921667"/>
            <a:ext cx="3096344" cy="265434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/>
          <a:srcRect r="18246"/>
          <a:stretch/>
        </p:blipFill>
        <p:spPr>
          <a:xfrm>
            <a:off x="4232920" y="3728233"/>
            <a:ext cx="3096344" cy="2782534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 bwMode="auto">
          <a:xfrm>
            <a:off x="3512840" y="1875775"/>
            <a:ext cx="1224136" cy="76113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5" name="右矢印 14"/>
          <p:cNvSpPr/>
          <p:nvPr/>
        </p:nvSpPr>
        <p:spPr bwMode="auto">
          <a:xfrm>
            <a:off x="3512839" y="4149545"/>
            <a:ext cx="1177513" cy="76113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379203" y="952445"/>
            <a:ext cx="2511045" cy="92333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SHG</a:t>
            </a:r>
            <a:r>
              <a:rPr kumimoji="1" lang="ja-JP" altLang="en-US" b="1" dirty="0" smtClean="0"/>
              <a:t>イメージ</a:t>
            </a:r>
            <a:endParaRPr kumimoji="1" lang="en-US" altLang="ja-JP" b="1" dirty="0" smtClean="0"/>
          </a:p>
          <a:p>
            <a:r>
              <a:rPr kumimoji="1" lang="ja-JP" altLang="en-US" b="1" dirty="0" smtClean="0"/>
              <a:t>総</a:t>
            </a:r>
            <a:r>
              <a:rPr kumimoji="1" lang="en-US" altLang="ja-JP" b="1" dirty="0" smtClean="0"/>
              <a:t>SHG</a:t>
            </a:r>
            <a:r>
              <a:rPr lang="ja-JP" altLang="en-US" b="1" dirty="0" smtClean="0"/>
              <a:t>カウント</a:t>
            </a:r>
            <a:r>
              <a:rPr lang="en-US" altLang="ja-JP" b="1" dirty="0" smtClean="0"/>
              <a:t>(</a:t>
            </a:r>
            <a:r>
              <a:rPr lang="ja-JP" altLang="en-US" b="1" dirty="0" smtClean="0"/>
              <a:t>平均</a:t>
            </a:r>
            <a:r>
              <a:rPr lang="en-US" altLang="ja-JP" b="1" dirty="0" smtClean="0"/>
              <a:t>)</a:t>
            </a:r>
          </a:p>
          <a:p>
            <a:r>
              <a:rPr kumimoji="1" lang="ja-JP" altLang="en-US" b="1" dirty="0" smtClean="0"/>
              <a:t>　</a:t>
            </a:r>
            <a:r>
              <a:rPr kumimoji="1" lang="en-US" altLang="ja-JP" b="1" dirty="0" smtClean="0"/>
              <a:t>491957</a:t>
            </a:r>
            <a:r>
              <a:rPr kumimoji="1" lang="ja-JP" altLang="en-US" b="1" dirty="0" smtClean="0"/>
              <a:t>カウント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364700" y="2240951"/>
            <a:ext cx="2511045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暗室</a:t>
            </a:r>
            <a:endParaRPr kumimoji="1" lang="en-US" altLang="ja-JP" sz="2000" dirty="0" smtClean="0">
              <a:solidFill>
                <a:schemeClr val="bg1"/>
              </a:solidFill>
            </a:endParaRPr>
          </a:p>
          <a:p>
            <a:r>
              <a:rPr kumimoji="1" lang="ja-JP" altLang="en-US" sz="2000" dirty="0" smtClean="0">
                <a:solidFill>
                  <a:schemeClr val="bg1"/>
                </a:solidFill>
              </a:rPr>
              <a:t>　総</a:t>
            </a:r>
            <a:r>
              <a:rPr lang="ja-JP" altLang="en-US" sz="2000" dirty="0" smtClean="0">
                <a:solidFill>
                  <a:schemeClr val="bg1"/>
                </a:solidFill>
              </a:rPr>
              <a:t>ダークカウント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　　　</a:t>
            </a:r>
            <a:endParaRPr kumimoji="1"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2000" dirty="0">
                <a:solidFill>
                  <a:schemeClr val="bg1"/>
                </a:solidFill>
              </a:rPr>
              <a:t>　</a:t>
            </a:r>
            <a:r>
              <a:rPr lang="en-US" altLang="ja-JP" sz="2000" dirty="0" smtClean="0">
                <a:solidFill>
                  <a:schemeClr val="bg1"/>
                </a:solidFill>
              </a:rPr>
              <a:t>1539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カウント</a:t>
            </a:r>
            <a:endParaRPr kumimoji="1"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2000" dirty="0" smtClean="0">
                <a:solidFill>
                  <a:schemeClr val="bg1"/>
                </a:solidFill>
              </a:rPr>
              <a:t>（消光比：</a:t>
            </a:r>
            <a:r>
              <a:rPr lang="en-US" altLang="ja-JP" sz="2000" dirty="0" smtClean="0">
                <a:solidFill>
                  <a:schemeClr val="bg1"/>
                </a:solidFill>
              </a:rPr>
              <a:t>320</a:t>
            </a:r>
            <a:r>
              <a:rPr lang="ja-JP" altLang="en-US" sz="2000" dirty="0" smtClean="0">
                <a:solidFill>
                  <a:schemeClr val="bg1"/>
                </a:solidFill>
              </a:rPr>
              <a:t>）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93707" y="4457780"/>
            <a:ext cx="2482038" cy="132343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照明下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　総</a:t>
            </a:r>
            <a:r>
              <a:rPr lang="ja-JP" altLang="en-US" sz="2000" dirty="0" smtClean="0"/>
              <a:t>ダークカウント</a:t>
            </a:r>
            <a:r>
              <a:rPr kumimoji="1" lang="ja-JP" altLang="en-US" sz="2000" dirty="0" smtClean="0"/>
              <a:t>　　　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en-US" altLang="ja-JP" sz="2000" dirty="0" smtClean="0"/>
              <a:t>2951</a:t>
            </a:r>
            <a:r>
              <a:rPr kumimoji="1" lang="ja-JP" altLang="en-US" sz="2000" dirty="0" smtClean="0"/>
              <a:t>カウント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（消光比：</a:t>
            </a:r>
            <a:r>
              <a:rPr lang="en-US" altLang="ja-JP" sz="2000" dirty="0" smtClean="0"/>
              <a:t>167</a:t>
            </a:r>
            <a:r>
              <a:rPr lang="ja-JP" altLang="en-US" sz="2000" dirty="0" smtClean="0"/>
              <a:t>）</a:t>
            </a:r>
            <a:endParaRPr kumimoji="1" lang="ja-JP" altLang="en-US" sz="20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3540510" y="1625543"/>
            <a:ext cx="4481164" cy="3513869"/>
            <a:chOff x="3512840" y="1484784"/>
            <a:chExt cx="4481164" cy="3513869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3512840" y="1484784"/>
              <a:ext cx="4481164" cy="3513869"/>
              <a:chOff x="3512840" y="1484784"/>
              <a:chExt cx="4481164" cy="3513869"/>
            </a:xfrm>
          </p:grpSpPr>
          <p:sp>
            <p:nvSpPr>
              <p:cNvPr id="4" name="四角形吹き出し 3"/>
              <p:cNvSpPr/>
              <p:nvPr/>
            </p:nvSpPr>
            <p:spPr bwMode="auto">
              <a:xfrm>
                <a:off x="3512840" y="1484784"/>
                <a:ext cx="4481164" cy="3513869"/>
              </a:xfrm>
              <a:prstGeom prst="wedgeRectCallout">
                <a:avLst>
                  <a:gd name="adj1" fmla="val -57497"/>
                  <a:gd name="adj2" fmla="val 53000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sp>
            <p:nvSpPr>
              <p:cNvPr id="18" name="四角形吹き出し 17"/>
              <p:cNvSpPr/>
              <p:nvPr/>
            </p:nvSpPr>
            <p:spPr bwMode="auto">
              <a:xfrm>
                <a:off x="3512840" y="1484784"/>
                <a:ext cx="4481163" cy="3513869"/>
              </a:xfrm>
              <a:prstGeom prst="wedgeRectCallout">
                <a:avLst>
                  <a:gd name="adj1" fmla="val -71662"/>
                  <a:gd name="adj2" fmla="val -34155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  <p:pic>
            <p:nvPicPr>
              <p:cNvPr id="3" name="図 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75" r="9174" b="21651"/>
              <a:stretch/>
            </p:blipFill>
            <p:spPr>
              <a:xfrm>
                <a:off x="3745531" y="1549039"/>
                <a:ext cx="4015781" cy="3335331"/>
              </a:xfrm>
              <a:prstGeom prst="rect">
                <a:avLst/>
              </a:prstGeom>
            </p:spPr>
          </p:pic>
        </p:grpSp>
        <p:sp>
          <p:nvSpPr>
            <p:cNvPr id="6" name="円/楕円 5"/>
            <p:cNvSpPr/>
            <p:nvPr/>
          </p:nvSpPr>
          <p:spPr bwMode="auto">
            <a:xfrm>
              <a:off x="5856840" y="2932005"/>
              <a:ext cx="2048488" cy="1845172"/>
            </a:xfrm>
            <a:prstGeom prst="ellipse">
              <a:avLst/>
            </a:prstGeom>
            <a:noFill/>
            <a:ln w="254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477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18351" y="452969"/>
            <a:ext cx="445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 smtClean="0"/>
              <a:t>まとめ</a:t>
            </a:r>
            <a:endParaRPr kumimoji="1" lang="ja-JP" altLang="en-US" sz="4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5564" y="6213726"/>
            <a:ext cx="8113457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00"/>
                </a:solidFill>
              </a:rPr>
              <a:t>臨床応用への可能性が大幅に高まった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  <p:grpSp>
        <p:nvGrpSpPr>
          <p:cNvPr id="15" name="グループ化 1"/>
          <p:cNvGrpSpPr/>
          <p:nvPr/>
        </p:nvGrpSpPr>
        <p:grpSpPr>
          <a:xfrm>
            <a:off x="772293" y="1913578"/>
            <a:ext cx="3268875" cy="2532947"/>
            <a:chOff x="178778" y="1482625"/>
            <a:chExt cx="3388479" cy="3575947"/>
          </a:xfrm>
        </p:grpSpPr>
        <p:pic>
          <p:nvPicPr>
            <p:cNvPr id="16" name="Picture 24" descr="790"/>
            <p:cNvPicPr>
              <a:picLocks noChangeAspect="1" noChangeArrowheads="1"/>
            </p:cNvPicPr>
            <p:nvPr/>
          </p:nvPicPr>
          <p:blipFill>
            <a:blip r:embed="rId5" cstate="print"/>
            <a:srcRect r="37006" b="40343"/>
            <a:stretch>
              <a:fillRect/>
            </a:stretch>
          </p:blipFill>
          <p:spPr bwMode="auto">
            <a:xfrm>
              <a:off x="178778" y="1482625"/>
              <a:ext cx="3388479" cy="3575947"/>
            </a:xfrm>
            <a:prstGeom prst="rect">
              <a:avLst/>
            </a:prstGeom>
            <a:noFill/>
          </p:spPr>
        </p:pic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1310776" y="2727935"/>
              <a:ext cx="143608" cy="5762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8" name="グループ化 11"/>
          <p:cNvGrpSpPr/>
          <p:nvPr/>
        </p:nvGrpSpPr>
        <p:grpSpPr>
          <a:xfrm>
            <a:off x="626048" y="3168748"/>
            <a:ext cx="936104" cy="946605"/>
            <a:chOff x="5655321" y="3850750"/>
            <a:chExt cx="1580975" cy="2026522"/>
          </a:xfrm>
        </p:grpSpPr>
        <p:pic>
          <p:nvPicPr>
            <p:cNvPr id="19" name="Picture 25" descr="DSCN088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55321" y="3850909"/>
              <a:ext cx="1553887" cy="20263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5655321" y="3850750"/>
              <a:ext cx="1580975" cy="2025087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1" name="Line 27"/>
          <p:cNvSpPr>
            <a:spLocks noChangeShapeType="1"/>
          </p:cNvSpPr>
          <p:nvPr/>
        </p:nvSpPr>
        <p:spPr bwMode="auto">
          <a:xfrm flipV="1">
            <a:off x="1546113" y="3194903"/>
            <a:ext cx="570032" cy="49452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87551" y="1181417"/>
            <a:ext cx="3467617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</a:rPr>
              <a:t>従来の大型実験系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27609" y="1181416"/>
            <a:ext cx="3057247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</a:rPr>
              <a:t>小型プローブ系</a:t>
            </a:r>
            <a:endParaRPr lang="ja-JP" altLang="en-US" sz="3200" dirty="0">
              <a:solidFill>
                <a:srgbClr val="FFFF00"/>
              </a:solidFill>
            </a:endParaRPr>
          </a:p>
        </p:txBody>
      </p:sp>
      <p:cxnSp>
        <p:nvCxnSpPr>
          <p:cNvPr id="24" name="直線コネクタ 23"/>
          <p:cNvCxnSpPr/>
          <p:nvPr/>
        </p:nvCxnSpPr>
        <p:spPr bwMode="auto">
          <a:xfrm>
            <a:off x="4698791" y="1160855"/>
            <a:ext cx="0" cy="458537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テキスト ボックス 24"/>
          <p:cNvSpPr txBox="1"/>
          <p:nvPr/>
        </p:nvSpPr>
        <p:spPr>
          <a:xfrm>
            <a:off x="113345" y="4581558"/>
            <a:ext cx="453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・顕微鏡部は固定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・被験者の移動・体勢維持</a:t>
            </a:r>
            <a:endParaRPr lang="en-US" altLang="ja-JP" sz="2800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99664" y="4602781"/>
            <a:ext cx="453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・顕微鏡部が</a:t>
            </a:r>
            <a:r>
              <a:rPr lang="ja-JP" altLang="en-US" sz="2800" dirty="0"/>
              <a:t>移動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・被験者の移動が不要に</a:t>
            </a:r>
            <a:endParaRPr lang="en-US" altLang="ja-JP" sz="2800" dirty="0" smtClean="0"/>
          </a:p>
        </p:txBody>
      </p:sp>
      <p:sp>
        <p:nvSpPr>
          <p:cNvPr id="27" name="正方形/長方形 26"/>
          <p:cNvSpPr/>
          <p:nvPr/>
        </p:nvSpPr>
        <p:spPr>
          <a:xfrm>
            <a:off x="272480" y="5590981"/>
            <a:ext cx="9505056" cy="523220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FF00"/>
                </a:solidFill>
              </a:rPr>
              <a:t>測定者・被験者　双方の負担を大幅に軽減！！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pic>
        <p:nvPicPr>
          <p:cNvPr id="28" name="IMG_43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1459" r="17413"/>
          <a:stretch/>
        </p:blipFill>
        <p:spPr>
          <a:xfrm>
            <a:off x="5099664" y="1865716"/>
            <a:ext cx="4020367" cy="2690763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434214" y="1871903"/>
            <a:ext cx="3892118" cy="2654339"/>
            <a:chOff x="434214" y="1871903"/>
            <a:chExt cx="3892118" cy="2654339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86"/>
            <a:stretch/>
          </p:blipFill>
          <p:spPr>
            <a:xfrm>
              <a:off x="434214" y="1871903"/>
              <a:ext cx="3892118" cy="2654339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1468917" y="2827883"/>
              <a:ext cx="1822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000" dirty="0" smtClean="0">
                  <a:solidFill>
                    <a:schemeClr val="bg1"/>
                  </a:solidFill>
                </a:rPr>
                <a:t>暗　室</a:t>
              </a:r>
              <a:endParaRPr kumimoji="1" lang="ja-JP" altLang="en-US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893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81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3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61740" y="3068960"/>
            <a:ext cx="676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/>
              <a:t>ご清聴ありがとうございました．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37698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72480" y="1916832"/>
            <a:ext cx="9361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・ガルバノの構造　</a:t>
            </a:r>
            <a:r>
              <a:rPr kumimoji="1" lang="en-US" altLang="ja-JP" sz="2400" dirty="0" smtClean="0"/>
              <a:t>2</a:t>
            </a:r>
            <a:r>
              <a:rPr kumimoji="1" lang="ja-JP" altLang="en-US" sz="2400" dirty="0" smtClean="0"/>
              <a:t>軸</a:t>
            </a:r>
            <a:r>
              <a:rPr lang="ja-JP" altLang="en-US" sz="2400" dirty="0"/>
              <a:t>は</a:t>
            </a:r>
            <a:r>
              <a:rPr kumimoji="1" lang="en-US" altLang="ja-JP" sz="2400" dirty="0" smtClean="0"/>
              <a:t>1</a:t>
            </a:r>
            <a:r>
              <a:rPr kumimoji="1" lang="ja-JP" altLang="en-US" sz="2400" dirty="0" smtClean="0"/>
              <a:t>軸ずつか</a:t>
            </a:r>
            <a:r>
              <a:rPr lang="ja-JP" altLang="en-US" sz="2400" dirty="0" smtClean="0"/>
              <a:t>？　共振型ではないか？</a:t>
            </a:r>
            <a:endParaRPr lang="en-US" altLang="ja-JP" sz="2400" dirty="0" smtClean="0"/>
          </a:p>
          <a:p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⇒　</a:t>
            </a:r>
            <a:r>
              <a:rPr kumimoji="1" lang="en-US" altLang="ja-JP" sz="2400" dirty="0" smtClean="0"/>
              <a:t>1</a:t>
            </a:r>
            <a:r>
              <a:rPr kumimoji="1" lang="ja-JP" altLang="en-US" sz="2400" dirty="0" smtClean="0"/>
              <a:t>軸ずつ共振でない．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・対物の仕様　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どこまで見える？</a:t>
            </a:r>
            <a:r>
              <a:rPr lang="en-US" altLang="ja-JP" sz="2400" dirty="0" smtClean="0"/>
              <a:t>)</a:t>
            </a: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⇒　</a:t>
            </a:r>
            <a:r>
              <a:rPr lang="en-US" altLang="ja-JP" sz="2400" dirty="0" smtClean="0"/>
              <a:t>NA</a:t>
            </a:r>
            <a:r>
              <a:rPr lang="ja-JP" altLang="en-US" sz="2400" dirty="0" smtClean="0"/>
              <a:t>＝</a:t>
            </a:r>
            <a:r>
              <a:rPr lang="en-US" altLang="ja-JP" sz="2400" dirty="0" smtClean="0"/>
              <a:t>0.9</a:t>
            </a:r>
            <a:r>
              <a:rPr lang="ja-JP" altLang="en-US" sz="2400" dirty="0" smtClean="0"/>
              <a:t>　　</a:t>
            </a:r>
            <a:r>
              <a:rPr lang="en-US" altLang="ja-JP" sz="2400" dirty="0" smtClean="0"/>
              <a:t>W.D. = 350um</a:t>
            </a:r>
            <a:r>
              <a:rPr lang="ja-JP" altLang="en-US" sz="2400" dirty="0" smtClean="0"/>
              <a:t>　まで見える</a:t>
            </a:r>
            <a:endParaRPr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　しかし，</a:t>
            </a:r>
            <a:r>
              <a:rPr lang="en-US" altLang="ja-JP" sz="2400" dirty="0" smtClean="0"/>
              <a:t>350um</a:t>
            </a:r>
            <a:r>
              <a:rPr lang="ja-JP" altLang="en-US" sz="2400" dirty="0" smtClean="0"/>
              <a:t>より</a:t>
            </a:r>
            <a:r>
              <a:rPr lang="en-US" altLang="ja-JP" sz="2400" dirty="0" smtClean="0"/>
              <a:t>200um</a:t>
            </a:r>
            <a:r>
              <a:rPr lang="ja-JP" altLang="en-US" sz="2400" dirty="0" smtClean="0"/>
              <a:t>の方が強い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 smtClean="0"/>
              <a:t>・偏光状態は？　調整は？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　現状　調整はしていないが，偏光状態が大きくは変わっていない</a:t>
            </a:r>
            <a:endParaRPr kumimoji="1" lang="en-US" altLang="ja-JP" sz="2400" dirty="0" smtClean="0"/>
          </a:p>
          <a:p>
            <a:endParaRPr lang="en-US" altLang="ja-JP" sz="2400" dirty="0"/>
          </a:p>
          <a:p>
            <a:r>
              <a:rPr kumimoji="1" lang="ja-JP" altLang="en-US" sz="2400" dirty="0" smtClean="0"/>
              <a:t>・検出器</a:t>
            </a:r>
            <a:r>
              <a:rPr kumimoji="1" lang="en-US" altLang="ja-JP" sz="2400" dirty="0" smtClean="0"/>
              <a:t>(SHG</a:t>
            </a:r>
            <a:r>
              <a:rPr kumimoji="1" lang="ja-JP" altLang="en-US" sz="2400" dirty="0" smtClean="0"/>
              <a:t>信号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自身に同期をかけているか？</a:t>
            </a:r>
            <a:r>
              <a:rPr kumimoji="1" lang="en-US" altLang="ja-JP" sz="2400" dirty="0" smtClean="0"/>
              <a:t>(</a:t>
            </a:r>
            <a:r>
              <a:rPr kumimoji="1" lang="ja-JP" altLang="en-US" sz="2400" dirty="0" smtClean="0"/>
              <a:t>橋本先生</a:t>
            </a:r>
            <a:r>
              <a:rPr kumimoji="1" lang="en-US" altLang="ja-JP" sz="2400" dirty="0" smtClean="0"/>
              <a:t>@</a:t>
            </a:r>
            <a:r>
              <a:rPr kumimoji="1" lang="ja-JP" altLang="en-US" sz="2400" dirty="0" smtClean="0"/>
              <a:t>阪大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　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　⇒　かけていない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　　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アドバイス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　かけるとさらにダークノイズを減らせる．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76736" y="548680"/>
            <a:ext cx="511256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400" dirty="0" smtClean="0"/>
              <a:t>質疑応答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31051266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2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663624" y="116632"/>
            <a:ext cx="5791200" cy="1371600"/>
          </a:xfrm>
        </p:spPr>
        <p:txBody>
          <a:bodyPr>
            <a:normAutofit/>
          </a:bodyPr>
          <a:lstStyle/>
          <a:p>
            <a:r>
              <a:rPr lang="ja-JP" altLang="en-US" b="1" dirty="0">
                <a:solidFill>
                  <a:schemeClr val="tx1"/>
                </a:solidFill>
              </a:rPr>
              <a:t>補足：非侵襲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3841" y="1450485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通常の（</a:t>
            </a:r>
            <a:r>
              <a:rPr lang="en-US" altLang="ja-JP" sz="3200" dirty="0"/>
              <a:t>CW</a:t>
            </a:r>
            <a:r>
              <a:rPr lang="ja-JP" altLang="en-US" sz="3200" dirty="0"/>
              <a:t>）レーザー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60484" y="145048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パルスレーザー</a:t>
            </a: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559978" y="3590692"/>
            <a:ext cx="3600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4939965" y="3406026"/>
            <a:ext cx="4362588" cy="369332"/>
            <a:chOff x="604585" y="2884294"/>
            <a:chExt cx="4362588" cy="369332"/>
          </a:xfrm>
        </p:grpSpPr>
        <p:cxnSp>
          <p:nvCxnSpPr>
            <p:cNvPr id="24" name="直線矢印コネクタ 23"/>
            <p:cNvCxnSpPr/>
            <p:nvPr/>
          </p:nvCxnSpPr>
          <p:spPr>
            <a:xfrm>
              <a:off x="604585" y="3068960"/>
              <a:ext cx="3600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4320842" y="288429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 dirty="0"/>
                <a:t>時間</a:t>
              </a:r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1384674" y="3496150"/>
            <a:ext cx="1925862" cy="9233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992560" y="2276872"/>
            <a:ext cx="1152128" cy="5128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連続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5845695" y="2088083"/>
            <a:ext cx="1152128" cy="5128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局在</a:t>
            </a:r>
          </a:p>
        </p:txBody>
      </p:sp>
      <p:sp>
        <p:nvSpPr>
          <p:cNvPr id="32" name="二等辺三角形 31"/>
          <p:cNvSpPr/>
          <p:nvPr/>
        </p:nvSpPr>
        <p:spPr>
          <a:xfrm>
            <a:off x="7065228" y="2274662"/>
            <a:ext cx="202989" cy="131382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34" name="グループ化 33"/>
          <p:cNvGrpSpPr/>
          <p:nvPr/>
        </p:nvGrpSpPr>
        <p:grpSpPr>
          <a:xfrm>
            <a:off x="2251376" y="3939358"/>
            <a:ext cx="5221905" cy="2009922"/>
            <a:chOff x="1566738" y="4209994"/>
            <a:chExt cx="5221905" cy="2009922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1604067" y="4250146"/>
              <a:ext cx="5184576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solidFill>
                    <a:srgbClr val="FF0000"/>
                  </a:solidFill>
                </a:rPr>
                <a:t>パルスレーザー</a:t>
              </a:r>
              <a:endParaRPr lang="en-US" altLang="ja-JP" sz="2400" b="1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ja-JP" altLang="en-US" sz="2000" b="1" dirty="0"/>
                <a:t>パルスの時間幅が非常に短い。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ja-JP" altLang="en-US" sz="2000" b="1" dirty="0"/>
                <a:t>パルスが局在している。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ja-JP" altLang="en-US" sz="2000" b="1" dirty="0"/>
                <a:t>パルスのピークパワーが非常に大きい。</a:t>
              </a:r>
              <a:endParaRPr lang="en-US" altLang="ja-JP" sz="2000" b="1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ja-JP" altLang="en-US" sz="2000" b="1" dirty="0"/>
                <a:t>エネルギーの総和は小さい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ja-JP" altLang="en-US" dirty="0"/>
            </a:p>
          </p:txBody>
        </p:sp>
        <p:sp>
          <p:nvSpPr>
            <p:cNvPr id="33" name="角丸四角形 32"/>
            <p:cNvSpPr/>
            <p:nvPr/>
          </p:nvSpPr>
          <p:spPr>
            <a:xfrm>
              <a:off x="1566738" y="4209994"/>
              <a:ext cx="5080421" cy="181388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3310536" y="2092206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rgbClr val="0070C0"/>
                </a:solidFill>
              </a:rPr>
              <a:t>エネルギー和は同じ</a:t>
            </a:r>
          </a:p>
        </p:txBody>
      </p:sp>
      <p:sp>
        <p:nvSpPr>
          <p:cNvPr id="36" name="右矢印 35"/>
          <p:cNvSpPr/>
          <p:nvPr/>
        </p:nvSpPr>
        <p:spPr>
          <a:xfrm>
            <a:off x="2000672" y="5805264"/>
            <a:ext cx="792088" cy="792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790638" y="5908921"/>
            <a:ext cx="5538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生体に熱ダメージを与えない</a:t>
            </a:r>
          </a:p>
        </p:txBody>
      </p:sp>
    </p:spTree>
    <p:extLst>
      <p:ext uri="{BB962C8B-B14F-4D97-AF65-F5344CB8AC3E}">
        <p14:creationId xmlns:p14="http://schemas.microsoft.com/office/powerpoint/2010/main" val="3406470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68264"/>
            <a:ext cx="9144000" cy="684212"/>
          </a:xfrm>
        </p:spPr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SHG</a:t>
            </a:r>
            <a:r>
              <a:rPr lang="ja-JP" altLang="en-US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光（第</a:t>
            </a:r>
            <a:r>
              <a:rPr lang="en-US" altLang="ja-JP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2</a:t>
            </a:r>
            <a:r>
              <a:rPr lang="ja-JP" altLang="en-US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高調波発生光）とは？</a:t>
            </a:r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6672265" y="4251325"/>
            <a:ext cx="465137" cy="681038"/>
            <a:chOff x="3747" y="2654"/>
            <a:chExt cx="293" cy="429"/>
          </a:xfrm>
        </p:grpSpPr>
        <p:grpSp>
          <p:nvGrpSpPr>
            <p:cNvPr id="3" name="Group 1028"/>
            <p:cNvGrpSpPr>
              <a:grpSpLocks/>
            </p:cNvGrpSpPr>
            <p:nvPr/>
          </p:nvGrpSpPr>
          <p:grpSpPr bwMode="auto">
            <a:xfrm>
              <a:off x="3747" y="2878"/>
              <a:ext cx="123" cy="144"/>
              <a:chOff x="3747" y="2878"/>
              <a:chExt cx="123" cy="144"/>
            </a:xfrm>
          </p:grpSpPr>
          <p:sp>
            <p:nvSpPr>
              <p:cNvPr id="24256" name="Line 1029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7" name="Line 1030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8" name="Line 1031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9" name="Line 1032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0" name="Line 1033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1" name="Line 1034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2" name="Line 1035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3" name="Line 1036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4" name="Line 1037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5" name="Line 1038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6" name="Line 1039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7" name="Line 1040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8" name="Line 1041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9" name="Line 1042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0" name="Line 1043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1" name="Line 1044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2" name="Line 1045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3" name="Line 1046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4" name="Line 1047"/>
              <p:cNvSpPr>
                <a:spLocks noChangeShapeType="1"/>
              </p:cNvSpPr>
              <p:nvPr/>
            </p:nvSpPr>
            <p:spPr bwMode="auto">
              <a:xfrm>
                <a:off x="3747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5" name="Line 1048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6" name="Line 1049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7" name="Line 1050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8" name="Line 1051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9" name="Line 1052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0" name="Line 1053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1" name="Line 1054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2" name="Line 1055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3" name="Line 1056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4" name="Line 1057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5" name="Line 1058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6" name="Line 1059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7" name="Line 1060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8" name="Line 1061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9" name="Line 1062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0" name="Line 1063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1" name="Line 1064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2" name="Line 1065"/>
              <p:cNvSpPr>
                <a:spLocks noChangeShapeType="1"/>
              </p:cNvSpPr>
              <p:nvPr/>
            </p:nvSpPr>
            <p:spPr bwMode="auto">
              <a:xfrm>
                <a:off x="3754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3" name="Line 1066"/>
              <p:cNvSpPr>
                <a:spLocks noChangeShapeType="1"/>
              </p:cNvSpPr>
              <p:nvPr/>
            </p:nvSpPr>
            <p:spPr bwMode="auto">
              <a:xfrm flipV="1">
                <a:off x="3754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4" name="Line 1067"/>
              <p:cNvSpPr>
                <a:spLocks noChangeShapeType="1"/>
              </p:cNvSpPr>
              <p:nvPr/>
            </p:nvSpPr>
            <p:spPr bwMode="auto">
              <a:xfrm>
                <a:off x="37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5" name="Line 1068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6" name="Line 1069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7" name="Line 1070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8" name="Line 1071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9" name="Line 1072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0" name="Line 1073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1" name="Line 1074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2" name="Line 1075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3" name="Line 1076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4" name="Line 1077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5" name="Line 1078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6" name="Line 1079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7" name="Line 1080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8" name="Line 1081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9" name="Line 1082"/>
              <p:cNvSpPr>
                <a:spLocks noChangeShapeType="1"/>
              </p:cNvSpPr>
              <p:nvPr/>
            </p:nvSpPr>
            <p:spPr bwMode="auto">
              <a:xfrm>
                <a:off x="3760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0" name="Line 1083"/>
              <p:cNvSpPr>
                <a:spLocks noChangeShapeType="1"/>
              </p:cNvSpPr>
              <p:nvPr/>
            </p:nvSpPr>
            <p:spPr bwMode="auto">
              <a:xfrm>
                <a:off x="376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1" name="Line 1084"/>
              <p:cNvSpPr>
                <a:spLocks noChangeShapeType="1"/>
              </p:cNvSpPr>
              <p:nvPr/>
            </p:nvSpPr>
            <p:spPr bwMode="auto">
              <a:xfrm>
                <a:off x="376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2" name="Line 1085"/>
              <p:cNvSpPr>
                <a:spLocks noChangeShapeType="1"/>
              </p:cNvSpPr>
              <p:nvPr/>
            </p:nvSpPr>
            <p:spPr bwMode="auto">
              <a:xfrm>
                <a:off x="376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3" name="Line 1086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4" name="Line 1087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5" name="Line 1088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6" name="Line 1089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7" name="Line 1090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8" name="Line 1091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9" name="Line 1092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0" name="Line 1093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1" name="Line 1094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2" name="Line 1095"/>
              <p:cNvSpPr>
                <a:spLocks noChangeShapeType="1"/>
              </p:cNvSpPr>
              <p:nvPr/>
            </p:nvSpPr>
            <p:spPr bwMode="auto">
              <a:xfrm>
                <a:off x="376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3" name="Line 1096"/>
              <p:cNvSpPr>
                <a:spLocks noChangeShapeType="1"/>
              </p:cNvSpPr>
              <p:nvPr/>
            </p:nvSpPr>
            <p:spPr bwMode="auto">
              <a:xfrm>
                <a:off x="377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4" name="Line 1097"/>
              <p:cNvSpPr>
                <a:spLocks noChangeShapeType="1"/>
              </p:cNvSpPr>
              <p:nvPr/>
            </p:nvSpPr>
            <p:spPr bwMode="auto">
              <a:xfrm>
                <a:off x="377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5" name="Line 1098"/>
              <p:cNvSpPr>
                <a:spLocks noChangeShapeType="1"/>
              </p:cNvSpPr>
              <p:nvPr/>
            </p:nvSpPr>
            <p:spPr bwMode="auto">
              <a:xfrm>
                <a:off x="377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6" name="Line 1099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7" name="Line 1100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8" name="Line 1101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29" name="Line 1102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0" name="Line 1103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1" name="Line 1104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2" name="Line 1105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3" name="Line 1106"/>
              <p:cNvSpPr>
                <a:spLocks noChangeShapeType="1"/>
              </p:cNvSpPr>
              <p:nvPr/>
            </p:nvSpPr>
            <p:spPr bwMode="auto">
              <a:xfrm>
                <a:off x="3774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4" name="Line 1107"/>
              <p:cNvSpPr>
                <a:spLocks noChangeShapeType="1"/>
              </p:cNvSpPr>
              <p:nvPr/>
            </p:nvSpPr>
            <p:spPr bwMode="auto">
              <a:xfrm>
                <a:off x="378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5" name="Line 1108"/>
              <p:cNvSpPr>
                <a:spLocks noChangeShapeType="1"/>
              </p:cNvSpPr>
              <p:nvPr/>
            </p:nvSpPr>
            <p:spPr bwMode="auto">
              <a:xfrm flipV="1">
                <a:off x="3781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6" name="Line 1109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7" name="Line 1110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8" name="Line 1111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39" name="Line 1112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0" name="Line 1113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1" name="Line 1114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2" name="Line 1115"/>
              <p:cNvSpPr>
                <a:spLocks noChangeShapeType="1"/>
              </p:cNvSpPr>
              <p:nvPr/>
            </p:nvSpPr>
            <p:spPr bwMode="auto">
              <a:xfrm>
                <a:off x="3781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3" name="Line 1116"/>
              <p:cNvSpPr>
                <a:spLocks noChangeShapeType="1"/>
              </p:cNvSpPr>
              <p:nvPr/>
            </p:nvSpPr>
            <p:spPr bwMode="auto">
              <a:xfrm>
                <a:off x="3788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4" name="Line 1117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5" name="Line 1118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6" name="Line 1119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7" name="Line 1120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8" name="Line 1121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49" name="Line 1122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0" name="Line 1123"/>
              <p:cNvSpPr>
                <a:spLocks noChangeShapeType="1"/>
              </p:cNvSpPr>
              <p:nvPr/>
            </p:nvSpPr>
            <p:spPr bwMode="auto">
              <a:xfrm>
                <a:off x="3788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1" name="Line 1124"/>
              <p:cNvSpPr>
                <a:spLocks noChangeShapeType="1"/>
              </p:cNvSpPr>
              <p:nvPr/>
            </p:nvSpPr>
            <p:spPr bwMode="auto">
              <a:xfrm>
                <a:off x="3788" y="2980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2" name="Line 1125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3" name="Line 1126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4" name="Line 1127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5" name="Line 1128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6" name="Line 1129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7" name="Line 1130"/>
              <p:cNvSpPr>
                <a:spLocks noChangeShapeType="1"/>
              </p:cNvSpPr>
              <p:nvPr/>
            </p:nvSpPr>
            <p:spPr bwMode="auto">
              <a:xfrm>
                <a:off x="379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8" name="Line 1131"/>
              <p:cNvSpPr>
                <a:spLocks noChangeShapeType="1"/>
              </p:cNvSpPr>
              <p:nvPr/>
            </p:nvSpPr>
            <p:spPr bwMode="auto">
              <a:xfrm>
                <a:off x="379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59" name="Line 1132"/>
              <p:cNvSpPr>
                <a:spLocks noChangeShapeType="1"/>
              </p:cNvSpPr>
              <p:nvPr/>
            </p:nvSpPr>
            <p:spPr bwMode="auto">
              <a:xfrm>
                <a:off x="379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0" name="Line 1133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1" name="Line 1134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2" name="Line 1135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3" name="Line 1136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4" name="Line 1137"/>
              <p:cNvSpPr>
                <a:spLocks noChangeShapeType="1"/>
              </p:cNvSpPr>
              <p:nvPr/>
            </p:nvSpPr>
            <p:spPr bwMode="auto">
              <a:xfrm>
                <a:off x="3801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5" name="Line 1138"/>
              <p:cNvSpPr>
                <a:spLocks noChangeShapeType="1"/>
              </p:cNvSpPr>
              <p:nvPr/>
            </p:nvSpPr>
            <p:spPr bwMode="auto">
              <a:xfrm>
                <a:off x="3801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6" name="Line 1139"/>
              <p:cNvSpPr>
                <a:spLocks noChangeShapeType="1"/>
              </p:cNvSpPr>
              <p:nvPr/>
            </p:nvSpPr>
            <p:spPr bwMode="auto">
              <a:xfrm>
                <a:off x="3801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7" name="Line 1140"/>
              <p:cNvSpPr>
                <a:spLocks noChangeShapeType="1"/>
              </p:cNvSpPr>
              <p:nvPr/>
            </p:nvSpPr>
            <p:spPr bwMode="auto">
              <a:xfrm>
                <a:off x="3801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8" name="Line 1141"/>
              <p:cNvSpPr>
                <a:spLocks noChangeShapeType="1"/>
              </p:cNvSpPr>
              <p:nvPr/>
            </p:nvSpPr>
            <p:spPr bwMode="auto">
              <a:xfrm>
                <a:off x="3801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69" name="Line 1142"/>
              <p:cNvSpPr>
                <a:spLocks noChangeShapeType="1"/>
              </p:cNvSpPr>
              <p:nvPr/>
            </p:nvSpPr>
            <p:spPr bwMode="auto">
              <a:xfrm>
                <a:off x="3808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0" name="Line 1143"/>
              <p:cNvSpPr>
                <a:spLocks noChangeShapeType="1"/>
              </p:cNvSpPr>
              <p:nvPr/>
            </p:nvSpPr>
            <p:spPr bwMode="auto">
              <a:xfrm>
                <a:off x="3808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1" name="Line 1144"/>
              <p:cNvSpPr>
                <a:spLocks noChangeShapeType="1"/>
              </p:cNvSpPr>
              <p:nvPr/>
            </p:nvSpPr>
            <p:spPr bwMode="auto">
              <a:xfrm>
                <a:off x="3808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2" name="Line 1145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3" name="Line 1146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4" name="Line 1147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5" name="Line 1148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6" name="Line 1149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7" name="Line 1150"/>
              <p:cNvSpPr>
                <a:spLocks noChangeShapeType="1"/>
              </p:cNvSpPr>
              <p:nvPr/>
            </p:nvSpPr>
            <p:spPr bwMode="auto">
              <a:xfrm>
                <a:off x="3808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8" name="Line 1151"/>
              <p:cNvSpPr>
                <a:spLocks noChangeShapeType="1"/>
              </p:cNvSpPr>
              <p:nvPr/>
            </p:nvSpPr>
            <p:spPr bwMode="auto">
              <a:xfrm>
                <a:off x="3815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79" name="Line 1152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0" name="Line 1153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1" name="Line 1154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2" name="Line 1155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3" name="Line 1156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4" name="Line 1157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5" name="Line 1158"/>
              <p:cNvSpPr>
                <a:spLocks noChangeShapeType="1"/>
              </p:cNvSpPr>
              <p:nvPr/>
            </p:nvSpPr>
            <p:spPr bwMode="auto">
              <a:xfrm>
                <a:off x="3815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6" name="Line 1159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7" name="Line 1160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8" name="Line 1161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89" name="Line 1162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0" name="Line 1163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1" name="Line 1164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2" name="Line 1165"/>
              <p:cNvSpPr>
                <a:spLocks noChangeShapeType="1"/>
              </p:cNvSpPr>
              <p:nvPr/>
            </p:nvSpPr>
            <p:spPr bwMode="auto">
              <a:xfrm>
                <a:off x="3822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3" name="Line 1166"/>
              <p:cNvSpPr>
                <a:spLocks noChangeShapeType="1"/>
              </p:cNvSpPr>
              <p:nvPr/>
            </p:nvSpPr>
            <p:spPr bwMode="auto">
              <a:xfrm>
                <a:off x="382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4" name="Line 1167"/>
              <p:cNvSpPr>
                <a:spLocks noChangeShapeType="1"/>
              </p:cNvSpPr>
              <p:nvPr/>
            </p:nvSpPr>
            <p:spPr bwMode="auto">
              <a:xfrm>
                <a:off x="382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5" name="Line 1168"/>
              <p:cNvSpPr>
                <a:spLocks noChangeShapeType="1"/>
              </p:cNvSpPr>
              <p:nvPr/>
            </p:nvSpPr>
            <p:spPr bwMode="auto">
              <a:xfrm>
                <a:off x="3822" y="2939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6" name="Line 1169"/>
              <p:cNvSpPr>
                <a:spLocks noChangeShapeType="1"/>
              </p:cNvSpPr>
              <p:nvPr/>
            </p:nvSpPr>
            <p:spPr bwMode="auto">
              <a:xfrm>
                <a:off x="3828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7" name="Line 1170"/>
              <p:cNvSpPr>
                <a:spLocks noChangeShapeType="1"/>
              </p:cNvSpPr>
              <p:nvPr/>
            </p:nvSpPr>
            <p:spPr bwMode="auto">
              <a:xfrm>
                <a:off x="3828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8" name="Line 1171"/>
              <p:cNvSpPr>
                <a:spLocks noChangeShapeType="1"/>
              </p:cNvSpPr>
              <p:nvPr/>
            </p:nvSpPr>
            <p:spPr bwMode="auto">
              <a:xfrm>
                <a:off x="3828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99" name="Line 1172"/>
              <p:cNvSpPr>
                <a:spLocks noChangeShapeType="1"/>
              </p:cNvSpPr>
              <p:nvPr/>
            </p:nvSpPr>
            <p:spPr bwMode="auto">
              <a:xfrm>
                <a:off x="3828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0" name="Line 1173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1" name="Line 1174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2" name="Line 1175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3" name="Line 1176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4" name="Line 1177"/>
              <p:cNvSpPr>
                <a:spLocks noChangeShapeType="1"/>
              </p:cNvSpPr>
              <p:nvPr/>
            </p:nvSpPr>
            <p:spPr bwMode="auto">
              <a:xfrm>
                <a:off x="3828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5" name="Line 1178"/>
              <p:cNvSpPr>
                <a:spLocks noChangeShapeType="1"/>
              </p:cNvSpPr>
              <p:nvPr/>
            </p:nvSpPr>
            <p:spPr bwMode="auto">
              <a:xfrm>
                <a:off x="3835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6" name="Line 1179"/>
              <p:cNvSpPr>
                <a:spLocks noChangeShapeType="1"/>
              </p:cNvSpPr>
              <p:nvPr/>
            </p:nvSpPr>
            <p:spPr bwMode="auto">
              <a:xfrm>
                <a:off x="3835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7" name="Line 1180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8" name="Line 1181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09" name="Line 1182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0" name="Line 1183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1" name="Line 1184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2" name="Line 1185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3" name="Line 1186"/>
              <p:cNvSpPr>
                <a:spLocks noChangeShapeType="1"/>
              </p:cNvSpPr>
              <p:nvPr/>
            </p:nvSpPr>
            <p:spPr bwMode="auto">
              <a:xfrm>
                <a:off x="383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4" name="Line 1187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5" name="Line 1188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6" name="Line 1189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7" name="Line 1190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8" name="Line 1191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19" name="Line 1192"/>
              <p:cNvSpPr>
                <a:spLocks noChangeShapeType="1"/>
              </p:cNvSpPr>
              <p:nvPr/>
            </p:nvSpPr>
            <p:spPr bwMode="auto">
              <a:xfrm>
                <a:off x="3842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0" name="Line 1193"/>
              <p:cNvSpPr>
                <a:spLocks noChangeShapeType="1"/>
              </p:cNvSpPr>
              <p:nvPr/>
            </p:nvSpPr>
            <p:spPr bwMode="auto">
              <a:xfrm flipV="1">
                <a:off x="3842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1" name="Line 1194"/>
              <p:cNvSpPr>
                <a:spLocks noChangeShapeType="1"/>
              </p:cNvSpPr>
              <p:nvPr/>
            </p:nvSpPr>
            <p:spPr bwMode="auto">
              <a:xfrm>
                <a:off x="3842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2" name="Line 1195"/>
              <p:cNvSpPr>
                <a:spLocks noChangeShapeType="1"/>
              </p:cNvSpPr>
              <p:nvPr/>
            </p:nvSpPr>
            <p:spPr bwMode="auto">
              <a:xfrm>
                <a:off x="3842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3" name="Line 1196"/>
              <p:cNvSpPr>
                <a:spLocks noChangeShapeType="1"/>
              </p:cNvSpPr>
              <p:nvPr/>
            </p:nvSpPr>
            <p:spPr bwMode="auto">
              <a:xfrm>
                <a:off x="384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4" name="Line 1197"/>
              <p:cNvSpPr>
                <a:spLocks noChangeShapeType="1"/>
              </p:cNvSpPr>
              <p:nvPr/>
            </p:nvSpPr>
            <p:spPr bwMode="auto">
              <a:xfrm>
                <a:off x="384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5" name="Line 1198"/>
              <p:cNvSpPr>
                <a:spLocks noChangeShapeType="1"/>
              </p:cNvSpPr>
              <p:nvPr/>
            </p:nvSpPr>
            <p:spPr bwMode="auto">
              <a:xfrm>
                <a:off x="384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6" name="Line 1199"/>
              <p:cNvSpPr>
                <a:spLocks noChangeShapeType="1"/>
              </p:cNvSpPr>
              <p:nvPr/>
            </p:nvSpPr>
            <p:spPr bwMode="auto">
              <a:xfrm>
                <a:off x="384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7" name="Line 1200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8" name="Line 1201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29" name="Line 1202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0" name="Line 1203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1" name="Line 1204"/>
              <p:cNvSpPr>
                <a:spLocks noChangeShapeType="1"/>
              </p:cNvSpPr>
              <p:nvPr/>
            </p:nvSpPr>
            <p:spPr bwMode="auto">
              <a:xfrm>
                <a:off x="384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2" name="Line 1205"/>
              <p:cNvSpPr>
                <a:spLocks noChangeShapeType="1"/>
              </p:cNvSpPr>
              <p:nvPr/>
            </p:nvSpPr>
            <p:spPr bwMode="auto">
              <a:xfrm>
                <a:off x="3856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3" name="Line 1206"/>
              <p:cNvSpPr>
                <a:spLocks noChangeShapeType="1"/>
              </p:cNvSpPr>
              <p:nvPr/>
            </p:nvSpPr>
            <p:spPr bwMode="auto">
              <a:xfrm>
                <a:off x="3856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4" name="Line 1207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5" name="Line 1208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6" name="Line 1209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7" name="Line 1210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8" name="Line 1211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39" name="Line 1212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0" name="Line 1213"/>
              <p:cNvSpPr>
                <a:spLocks noChangeShapeType="1"/>
              </p:cNvSpPr>
              <p:nvPr/>
            </p:nvSpPr>
            <p:spPr bwMode="auto">
              <a:xfrm>
                <a:off x="3856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1" name="Line 1214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2" name="Line 1215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3" name="Line 1216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4" name="Line 1217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5" name="Line 1218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6" name="Line 1219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7" name="Line 1220"/>
              <p:cNvSpPr>
                <a:spLocks noChangeShapeType="1"/>
              </p:cNvSpPr>
              <p:nvPr/>
            </p:nvSpPr>
            <p:spPr bwMode="auto">
              <a:xfrm>
                <a:off x="386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8" name="Line 1221"/>
              <p:cNvSpPr>
                <a:spLocks noChangeShapeType="1"/>
              </p:cNvSpPr>
              <p:nvPr/>
            </p:nvSpPr>
            <p:spPr bwMode="auto">
              <a:xfrm>
                <a:off x="3862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49" name="Line 1222"/>
              <p:cNvSpPr>
                <a:spLocks noChangeShapeType="1"/>
              </p:cNvSpPr>
              <p:nvPr/>
            </p:nvSpPr>
            <p:spPr bwMode="auto">
              <a:xfrm>
                <a:off x="3862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0" name="Line 1223"/>
              <p:cNvSpPr>
                <a:spLocks noChangeShapeType="1"/>
              </p:cNvSpPr>
              <p:nvPr/>
            </p:nvSpPr>
            <p:spPr bwMode="auto">
              <a:xfrm>
                <a:off x="3862" y="288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1" name="Line 1224"/>
              <p:cNvSpPr>
                <a:spLocks noChangeShapeType="1"/>
              </p:cNvSpPr>
              <p:nvPr/>
            </p:nvSpPr>
            <p:spPr bwMode="auto">
              <a:xfrm>
                <a:off x="3869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2" name="Line 1225"/>
              <p:cNvSpPr>
                <a:spLocks noChangeShapeType="1"/>
              </p:cNvSpPr>
              <p:nvPr/>
            </p:nvSpPr>
            <p:spPr bwMode="auto">
              <a:xfrm>
                <a:off x="3869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3" name="Line 1226"/>
              <p:cNvSpPr>
                <a:spLocks noChangeShapeType="1"/>
              </p:cNvSpPr>
              <p:nvPr/>
            </p:nvSpPr>
            <p:spPr bwMode="auto">
              <a:xfrm>
                <a:off x="3869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4" name="Line 1227"/>
              <p:cNvSpPr>
                <a:spLocks noChangeShapeType="1"/>
              </p:cNvSpPr>
              <p:nvPr/>
            </p:nvSpPr>
            <p:spPr bwMode="auto">
              <a:xfrm flipV="1">
                <a:off x="3869" y="287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455" name="Line 1228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4" name="Group 1229"/>
            <p:cNvGrpSpPr>
              <a:grpSpLocks/>
            </p:cNvGrpSpPr>
            <p:nvPr/>
          </p:nvGrpSpPr>
          <p:grpSpPr bwMode="auto">
            <a:xfrm>
              <a:off x="3869" y="2681"/>
              <a:ext cx="144" cy="198"/>
              <a:chOff x="3869" y="2681"/>
              <a:chExt cx="144" cy="198"/>
            </a:xfrm>
          </p:grpSpPr>
          <p:sp>
            <p:nvSpPr>
              <p:cNvPr id="24056" name="Line 1230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7" name="Line 1231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8" name="Line 1232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9" name="Line 1233"/>
              <p:cNvSpPr>
                <a:spLocks noChangeShapeType="1"/>
              </p:cNvSpPr>
              <p:nvPr/>
            </p:nvSpPr>
            <p:spPr bwMode="auto">
              <a:xfrm>
                <a:off x="3869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0" name="Line 1234"/>
              <p:cNvSpPr>
                <a:spLocks noChangeShapeType="1"/>
              </p:cNvSpPr>
              <p:nvPr/>
            </p:nvSpPr>
            <p:spPr bwMode="auto">
              <a:xfrm>
                <a:off x="3876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1" name="Line 1235"/>
              <p:cNvSpPr>
                <a:spLocks noChangeShapeType="1"/>
              </p:cNvSpPr>
              <p:nvPr/>
            </p:nvSpPr>
            <p:spPr bwMode="auto">
              <a:xfrm flipV="1">
                <a:off x="3876" y="28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2" name="Line 1236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3" name="Line 1237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4" name="Line 1238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5" name="Line 1239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6" name="Line 1240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7" name="Line 1241"/>
              <p:cNvSpPr>
                <a:spLocks noChangeShapeType="1"/>
              </p:cNvSpPr>
              <p:nvPr/>
            </p:nvSpPr>
            <p:spPr bwMode="auto">
              <a:xfrm>
                <a:off x="3876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8" name="Line 1242"/>
              <p:cNvSpPr>
                <a:spLocks noChangeShapeType="1"/>
              </p:cNvSpPr>
              <p:nvPr/>
            </p:nvSpPr>
            <p:spPr bwMode="auto">
              <a:xfrm>
                <a:off x="3876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69" name="Line 1243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0" name="Line 1244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1" name="Line 1245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2" name="Line 1246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3" name="Line 1247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4" name="Line 1248"/>
              <p:cNvSpPr>
                <a:spLocks noChangeShapeType="1"/>
              </p:cNvSpPr>
              <p:nvPr/>
            </p:nvSpPr>
            <p:spPr bwMode="auto">
              <a:xfrm>
                <a:off x="3883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5" name="Line 1249"/>
              <p:cNvSpPr>
                <a:spLocks noChangeShapeType="1"/>
              </p:cNvSpPr>
              <p:nvPr/>
            </p:nvSpPr>
            <p:spPr bwMode="auto">
              <a:xfrm>
                <a:off x="3883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6" name="Line 1250"/>
              <p:cNvSpPr>
                <a:spLocks noChangeShapeType="1"/>
              </p:cNvSpPr>
              <p:nvPr/>
            </p:nvSpPr>
            <p:spPr bwMode="auto">
              <a:xfrm>
                <a:off x="3883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7" name="Line 1251"/>
              <p:cNvSpPr>
                <a:spLocks noChangeShapeType="1"/>
              </p:cNvSpPr>
              <p:nvPr/>
            </p:nvSpPr>
            <p:spPr bwMode="auto">
              <a:xfrm>
                <a:off x="3883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8" name="Line 1252"/>
              <p:cNvSpPr>
                <a:spLocks noChangeShapeType="1"/>
              </p:cNvSpPr>
              <p:nvPr/>
            </p:nvSpPr>
            <p:spPr bwMode="auto">
              <a:xfrm>
                <a:off x="3883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79" name="Line 1253"/>
              <p:cNvSpPr>
                <a:spLocks noChangeShapeType="1"/>
              </p:cNvSpPr>
              <p:nvPr/>
            </p:nvSpPr>
            <p:spPr bwMode="auto">
              <a:xfrm>
                <a:off x="3890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0" name="Line 1254"/>
              <p:cNvSpPr>
                <a:spLocks noChangeShapeType="1"/>
              </p:cNvSpPr>
              <p:nvPr/>
            </p:nvSpPr>
            <p:spPr bwMode="auto">
              <a:xfrm>
                <a:off x="3890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1" name="Line 1255"/>
              <p:cNvSpPr>
                <a:spLocks noChangeShapeType="1"/>
              </p:cNvSpPr>
              <p:nvPr/>
            </p:nvSpPr>
            <p:spPr bwMode="auto">
              <a:xfrm>
                <a:off x="3890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2" name="Line 1256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3" name="Line 1257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4" name="Line 1258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5" name="Line 1259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6" name="Line 1260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7" name="Line 1261"/>
              <p:cNvSpPr>
                <a:spLocks noChangeShapeType="1"/>
              </p:cNvSpPr>
              <p:nvPr/>
            </p:nvSpPr>
            <p:spPr bwMode="auto">
              <a:xfrm>
                <a:off x="3890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8" name="Line 1262"/>
              <p:cNvSpPr>
                <a:spLocks noChangeShapeType="1"/>
              </p:cNvSpPr>
              <p:nvPr/>
            </p:nvSpPr>
            <p:spPr bwMode="auto">
              <a:xfrm flipV="1">
                <a:off x="3896" y="284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9" name="Line 1263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0" name="Line 1264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1" name="Line 1265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2" name="Line 1266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3" name="Line 1267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4" name="Line 1268"/>
              <p:cNvSpPr>
                <a:spLocks noChangeShapeType="1"/>
              </p:cNvSpPr>
              <p:nvPr/>
            </p:nvSpPr>
            <p:spPr bwMode="auto">
              <a:xfrm>
                <a:off x="3896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5" name="Line 1269"/>
              <p:cNvSpPr>
                <a:spLocks noChangeShapeType="1"/>
              </p:cNvSpPr>
              <p:nvPr/>
            </p:nvSpPr>
            <p:spPr bwMode="auto">
              <a:xfrm>
                <a:off x="3896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6" name="Line 1270"/>
              <p:cNvSpPr>
                <a:spLocks noChangeShapeType="1"/>
              </p:cNvSpPr>
              <p:nvPr/>
            </p:nvSpPr>
            <p:spPr bwMode="auto">
              <a:xfrm>
                <a:off x="3896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7" name="Line 1271"/>
              <p:cNvSpPr>
                <a:spLocks noChangeShapeType="1"/>
              </p:cNvSpPr>
              <p:nvPr/>
            </p:nvSpPr>
            <p:spPr bwMode="auto">
              <a:xfrm>
                <a:off x="3896" y="283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8" name="Line 1272"/>
              <p:cNvSpPr>
                <a:spLocks noChangeShapeType="1"/>
              </p:cNvSpPr>
              <p:nvPr/>
            </p:nvSpPr>
            <p:spPr bwMode="auto">
              <a:xfrm>
                <a:off x="3903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9" name="Line 1273"/>
              <p:cNvSpPr>
                <a:spLocks noChangeShapeType="1"/>
              </p:cNvSpPr>
              <p:nvPr/>
            </p:nvSpPr>
            <p:spPr bwMode="auto">
              <a:xfrm>
                <a:off x="3903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0" name="Line 1274"/>
              <p:cNvSpPr>
                <a:spLocks noChangeShapeType="1"/>
              </p:cNvSpPr>
              <p:nvPr/>
            </p:nvSpPr>
            <p:spPr bwMode="auto">
              <a:xfrm>
                <a:off x="3903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1" name="Line 1275"/>
              <p:cNvSpPr>
                <a:spLocks noChangeShapeType="1"/>
              </p:cNvSpPr>
              <p:nvPr/>
            </p:nvSpPr>
            <p:spPr bwMode="auto">
              <a:xfrm>
                <a:off x="3903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2" name="Line 1276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3" name="Line 1277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4" name="Line 1278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5" name="Line 1279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6" name="Line 1280"/>
              <p:cNvSpPr>
                <a:spLocks noChangeShapeType="1"/>
              </p:cNvSpPr>
              <p:nvPr/>
            </p:nvSpPr>
            <p:spPr bwMode="auto">
              <a:xfrm>
                <a:off x="3903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7" name="Line 1281"/>
              <p:cNvSpPr>
                <a:spLocks noChangeShapeType="1"/>
              </p:cNvSpPr>
              <p:nvPr/>
            </p:nvSpPr>
            <p:spPr bwMode="auto">
              <a:xfrm>
                <a:off x="3910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8" name="Line 1282"/>
              <p:cNvSpPr>
                <a:spLocks noChangeShapeType="1"/>
              </p:cNvSpPr>
              <p:nvPr/>
            </p:nvSpPr>
            <p:spPr bwMode="auto">
              <a:xfrm>
                <a:off x="3910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9" name="Line 1283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0" name="Line 1284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1" name="Line 1285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2" name="Line 1286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3" name="Line 1287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4" name="Line 1288"/>
              <p:cNvSpPr>
                <a:spLocks noChangeShapeType="1"/>
              </p:cNvSpPr>
              <p:nvPr/>
            </p:nvSpPr>
            <p:spPr bwMode="auto">
              <a:xfrm>
                <a:off x="3910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5" name="Line 1289"/>
              <p:cNvSpPr>
                <a:spLocks noChangeShapeType="1"/>
              </p:cNvSpPr>
              <p:nvPr/>
            </p:nvSpPr>
            <p:spPr bwMode="auto">
              <a:xfrm flipV="1">
                <a:off x="3910" y="281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6" name="Line 1290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7" name="Line 1291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8" name="Line 1292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9" name="Line 1293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0" name="Line 1294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1" name="Line 1295"/>
              <p:cNvSpPr>
                <a:spLocks noChangeShapeType="1"/>
              </p:cNvSpPr>
              <p:nvPr/>
            </p:nvSpPr>
            <p:spPr bwMode="auto">
              <a:xfrm>
                <a:off x="391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2" name="Line 1296"/>
              <p:cNvSpPr>
                <a:spLocks noChangeShapeType="1"/>
              </p:cNvSpPr>
              <p:nvPr/>
            </p:nvSpPr>
            <p:spPr bwMode="auto">
              <a:xfrm>
                <a:off x="3917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3" name="Line 1297"/>
              <p:cNvSpPr>
                <a:spLocks noChangeShapeType="1"/>
              </p:cNvSpPr>
              <p:nvPr/>
            </p:nvSpPr>
            <p:spPr bwMode="auto">
              <a:xfrm>
                <a:off x="3917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4" name="Line 1298"/>
              <p:cNvSpPr>
                <a:spLocks noChangeShapeType="1"/>
              </p:cNvSpPr>
              <p:nvPr/>
            </p:nvSpPr>
            <p:spPr bwMode="auto">
              <a:xfrm>
                <a:off x="3917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5" name="Line 1299"/>
              <p:cNvSpPr>
                <a:spLocks noChangeShapeType="1"/>
              </p:cNvSpPr>
              <p:nvPr/>
            </p:nvSpPr>
            <p:spPr bwMode="auto">
              <a:xfrm>
                <a:off x="3917" y="281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6" name="Line 1300"/>
              <p:cNvSpPr>
                <a:spLocks noChangeShapeType="1"/>
              </p:cNvSpPr>
              <p:nvPr/>
            </p:nvSpPr>
            <p:spPr bwMode="auto">
              <a:xfrm>
                <a:off x="392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7" name="Line 1301"/>
              <p:cNvSpPr>
                <a:spLocks noChangeShapeType="1"/>
              </p:cNvSpPr>
              <p:nvPr/>
            </p:nvSpPr>
            <p:spPr bwMode="auto">
              <a:xfrm>
                <a:off x="392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8" name="Line 1302"/>
              <p:cNvSpPr>
                <a:spLocks noChangeShapeType="1"/>
              </p:cNvSpPr>
              <p:nvPr/>
            </p:nvSpPr>
            <p:spPr bwMode="auto">
              <a:xfrm>
                <a:off x="392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9" name="Line 1303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0" name="Line 1304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1" name="Line 1305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2" name="Line 1306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3" name="Line 1307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4" name="Line 1308"/>
              <p:cNvSpPr>
                <a:spLocks noChangeShapeType="1"/>
              </p:cNvSpPr>
              <p:nvPr/>
            </p:nvSpPr>
            <p:spPr bwMode="auto">
              <a:xfrm>
                <a:off x="392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5" name="Line 1309"/>
              <p:cNvSpPr>
                <a:spLocks noChangeShapeType="1"/>
              </p:cNvSpPr>
              <p:nvPr/>
            </p:nvSpPr>
            <p:spPr bwMode="auto">
              <a:xfrm>
                <a:off x="3930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6" name="Line 1310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7" name="Line 1311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8" name="Line 1312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9" name="Line 1313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0" name="Line 1314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1" name="Line 1315"/>
              <p:cNvSpPr>
                <a:spLocks noChangeShapeType="1"/>
              </p:cNvSpPr>
              <p:nvPr/>
            </p:nvSpPr>
            <p:spPr bwMode="auto">
              <a:xfrm>
                <a:off x="3930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2" name="Line 1316"/>
              <p:cNvSpPr>
                <a:spLocks noChangeShapeType="1"/>
              </p:cNvSpPr>
              <p:nvPr/>
            </p:nvSpPr>
            <p:spPr bwMode="auto">
              <a:xfrm flipV="1">
                <a:off x="3930" y="279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3" name="Line 1317"/>
              <p:cNvSpPr>
                <a:spLocks noChangeShapeType="1"/>
              </p:cNvSpPr>
              <p:nvPr/>
            </p:nvSpPr>
            <p:spPr bwMode="auto">
              <a:xfrm>
                <a:off x="3930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4" name="Line 1318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5" name="Line 1319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6" name="Line 1320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7" name="Line 1321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8" name="Line 1322"/>
              <p:cNvSpPr>
                <a:spLocks noChangeShapeType="1"/>
              </p:cNvSpPr>
              <p:nvPr/>
            </p:nvSpPr>
            <p:spPr bwMode="auto">
              <a:xfrm>
                <a:off x="3937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9" name="Line 1323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0" name="Line 1324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1" name="Line 1325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2" name="Line 1326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3" name="Line 1327"/>
              <p:cNvSpPr>
                <a:spLocks noChangeShapeType="1"/>
              </p:cNvSpPr>
              <p:nvPr/>
            </p:nvSpPr>
            <p:spPr bwMode="auto">
              <a:xfrm>
                <a:off x="3937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4" name="Line 1328"/>
              <p:cNvSpPr>
                <a:spLocks noChangeShapeType="1"/>
              </p:cNvSpPr>
              <p:nvPr/>
            </p:nvSpPr>
            <p:spPr bwMode="auto">
              <a:xfrm>
                <a:off x="3944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5" name="Line 1329"/>
              <p:cNvSpPr>
                <a:spLocks noChangeShapeType="1"/>
              </p:cNvSpPr>
              <p:nvPr/>
            </p:nvSpPr>
            <p:spPr bwMode="auto">
              <a:xfrm>
                <a:off x="3944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6" name="Line 1330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7" name="Line 1331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8" name="Line 1332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9" name="Line 1333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0" name="Line 1334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1" name="Line 1335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2" name="Line 1336"/>
              <p:cNvSpPr>
                <a:spLocks noChangeShapeType="1"/>
              </p:cNvSpPr>
              <p:nvPr/>
            </p:nvSpPr>
            <p:spPr bwMode="auto">
              <a:xfrm>
                <a:off x="3944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3" name="Line 1337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4" name="Line 1338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5" name="Line 1339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6" name="Line 1340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7" name="Line 1341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8" name="Line 1342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9" name="Line 1343"/>
              <p:cNvSpPr>
                <a:spLocks noChangeShapeType="1"/>
              </p:cNvSpPr>
              <p:nvPr/>
            </p:nvSpPr>
            <p:spPr bwMode="auto">
              <a:xfrm>
                <a:off x="3951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0" name="Line 1344"/>
              <p:cNvSpPr>
                <a:spLocks noChangeShapeType="1"/>
              </p:cNvSpPr>
              <p:nvPr/>
            </p:nvSpPr>
            <p:spPr bwMode="auto">
              <a:xfrm>
                <a:off x="395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1" name="Line 1345"/>
              <p:cNvSpPr>
                <a:spLocks noChangeShapeType="1"/>
              </p:cNvSpPr>
              <p:nvPr/>
            </p:nvSpPr>
            <p:spPr bwMode="auto">
              <a:xfrm>
                <a:off x="395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2" name="Line 1346"/>
              <p:cNvSpPr>
                <a:spLocks noChangeShapeType="1"/>
              </p:cNvSpPr>
              <p:nvPr/>
            </p:nvSpPr>
            <p:spPr bwMode="auto">
              <a:xfrm>
                <a:off x="395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3" name="Line 1347"/>
              <p:cNvSpPr>
                <a:spLocks noChangeShapeType="1"/>
              </p:cNvSpPr>
              <p:nvPr/>
            </p:nvSpPr>
            <p:spPr bwMode="auto">
              <a:xfrm>
                <a:off x="3957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4" name="Line 1348"/>
              <p:cNvSpPr>
                <a:spLocks noChangeShapeType="1"/>
              </p:cNvSpPr>
              <p:nvPr/>
            </p:nvSpPr>
            <p:spPr bwMode="auto">
              <a:xfrm>
                <a:off x="3957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5" name="Line 1349"/>
              <p:cNvSpPr>
                <a:spLocks noChangeShapeType="1"/>
              </p:cNvSpPr>
              <p:nvPr/>
            </p:nvSpPr>
            <p:spPr bwMode="auto">
              <a:xfrm>
                <a:off x="3957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6" name="Line 1350"/>
              <p:cNvSpPr>
                <a:spLocks noChangeShapeType="1"/>
              </p:cNvSpPr>
              <p:nvPr/>
            </p:nvSpPr>
            <p:spPr bwMode="auto">
              <a:xfrm flipV="1">
                <a:off x="3957" y="275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7" name="Line 1351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8" name="Line 1352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9" name="Line 1353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0" name="Line 1354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1" name="Line 1355"/>
              <p:cNvSpPr>
                <a:spLocks noChangeShapeType="1"/>
              </p:cNvSpPr>
              <p:nvPr/>
            </p:nvSpPr>
            <p:spPr bwMode="auto">
              <a:xfrm>
                <a:off x="3957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2" name="Line 1356"/>
              <p:cNvSpPr>
                <a:spLocks noChangeShapeType="1"/>
              </p:cNvSpPr>
              <p:nvPr/>
            </p:nvSpPr>
            <p:spPr bwMode="auto">
              <a:xfrm>
                <a:off x="3964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3" name="Line 1357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4" name="Line 1358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5" name="Line 1359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6" name="Line 1360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7" name="Line 1361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8" name="Line 1362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9" name="Line 1363"/>
              <p:cNvSpPr>
                <a:spLocks noChangeShapeType="1"/>
              </p:cNvSpPr>
              <p:nvPr/>
            </p:nvSpPr>
            <p:spPr bwMode="auto">
              <a:xfrm>
                <a:off x="3964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0" name="Line 1364"/>
              <p:cNvSpPr>
                <a:spLocks noChangeShapeType="1"/>
              </p:cNvSpPr>
              <p:nvPr/>
            </p:nvSpPr>
            <p:spPr bwMode="auto">
              <a:xfrm>
                <a:off x="3964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1" name="Line 1365"/>
              <p:cNvSpPr>
                <a:spLocks noChangeShapeType="1"/>
              </p:cNvSpPr>
              <p:nvPr/>
            </p:nvSpPr>
            <p:spPr bwMode="auto">
              <a:xfrm>
                <a:off x="3964" y="274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2" name="Line 1366"/>
              <p:cNvSpPr>
                <a:spLocks noChangeShapeType="1"/>
              </p:cNvSpPr>
              <p:nvPr/>
            </p:nvSpPr>
            <p:spPr bwMode="auto">
              <a:xfrm>
                <a:off x="3971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3" name="Line 1367"/>
              <p:cNvSpPr>
                <a:spLocks noChangeShapeType="1"/>
              </p:cNvSpPr>
              <p:nvPr/>
            </p:nvSpPr>
            <p:spPr bwMode="auto">
              <a:xfrm>
                <a:off x="3971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4" name="Line 1368"/>
              <p:cNvSpPr>
                <a:spLocks noChangeShapeType="1"/>
              </p:cNvSpPr>
              <p:nvPr/>
            </p:nvSpPr>
            <p:spPr bwMode="auto">
              <a:xfrm>
                <a:off x="3971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5" name="Line 1369"/>
              <p:cNvSpPr>
                <a:spLocks noChangeShapeType="1"/>
              </p:cNvSpPr>
              <p:nvPr/>
            </p:nvSpPr>
            <p:spPr bwMode="auto">
              <a:xfrm>
                <a:off x="3971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6" name="Line 1370"/>
              <p:cNvSpPr>
                <a:spLocks noChangeShapeType="1"/>
              </p:cNvSpPr>
              <p:nvPr/>
            </p:nvSpPr>
            <p:spPr bwMode="auto">
              <a:xfrm flipV="1">
                <a:off x="3971" y="273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7" name="Line 1371"/>
              <p:cNvSpPr>
                <a:spLocks noChangeShapeType="1"/>
              </p:cNvSpPr>
              <p:nvPr/>
            </p:nvSpPr>
            <p:spPr bwMode="auto">
              <a:xfrm>
                <a:off x="3971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8" name="Line 1372"/>
              <p:cNvSpPr>
                <a:spLocks noChangeShapeType="1"/>
              </p:cNvSpPr>
              <p:nvPr/>
            </p:nvSpPr>
            <p:spPr bwMode="auto">
              <a:xfrm>
                <a:off x="3971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9" name="Line 1373"/>
              <p:cNvSpPr>
                <a:spLocks noChangeShapeType="1"/>
              </p:cNvSpPr>
              <p:nvPr/>
            </p:nvSpPr>
            <p:spPr bwMode="auto">
              <a:xfrm>
                <a:off x="3971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0" name="Line 1374"/>
              <p:cNvSpPr>
                <a:spLocks noChangeShapeType="1"/>
              </p:cNvSpPr>
              <p:nvPr/>
            </p:nvSpPr>
            <p:spPr bwMode="auto">
              <a:xfrm>
                <a:off x="3971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1" name="Line 1375"/>
              <p:cNvSpPr>
                <a:spLocks noChangeShapeType="1"/>
              </p:cNvSpPr>
              <p:nvPr/>
            </p:nvSpPr>
            <p:spPr bwMode="auto">
              <a:xfrm>
                <a:off x="3978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2" name="Line 1376"/>
              <p:cNvSpPr>
                <a:spLocks noChangeShapeType="1"/>
              </p:cNvSpPr>
              <p:nvPr/>
            </p:nvSpPr>
            <p:spPr bwMode="auto">
              <a:xfrm>
                <a:off x="3978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3" name="Line 1377"/>
              <p:cNvSpPr>
                <a:spLocks noChangeShapeType="1"/>
              </p:cNvSpPr>
              <p:nvPr/>
            </p:nvSpPr>
            <p:spPr bwMode="auto">
              <a:xfrm flipV="1">
                <a:off x="3978" y="2729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4" name="Line 1378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5" name="Line 1379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6" name="Line 1380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7" name="Line 1381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8" name="Line 1382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9" name="Line 1383"/>
              <p:cNvSpPr>
                <a:spLocks noChangeShapeType="1"/>
              </p:cNvSpPr>
              <p:nvPr/>
            </p:nvSpPr>
            <p:spPr bwMode="auto">
              <a:xfrm>
                <a:off x="3978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0" name="Line 1384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1" name="Line 1385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2" name="Line 1386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3" name="Line 1387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4" name="Line 1388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5" name="Line 1389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6" name="Line 1390"/>
              <p:cNvSpPr>
                <a:spLocks noChangeShapeType="1"/>
              </p:cNvSpPr>
              <p:nvPr/>
            </p:nvSpPr>
            <p:spPr bwMode="auto">
              <a:xfrm>
                <a:off x="3985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7" name="Line 1391"/>
              <p:cNvSpPr>
                <a:spLocks noChangeShapeType="1"/>
              </p:cNvSpPr>
              <p:nvPr/>
            </p:nvSpPr>
            <p:spPr bwMode="auto">
              <a:xfrm>
                <a:off x="3985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8" name="Line 1392"/>
              <p:cNvSpPr>
                <a:spLocks noChangeShapeType="1"/>
              </p:cNvSpPr>
              <p:nvPr/>
            </p:nvSpPr>
            <p:spPr bwMode="auto">
              <a:xfrm>
                <a:off x="3985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9" name="Line 1393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0" name="Line 1394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1" name="Line 1395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2" name="Line 1396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3" name="Line 1397"/>
              <p:cNvSpPr>
                <a:spLocks noChangeShapeType="1"/>
              </p:cNvSpPr>
              <p:nvPr/>
            </p:nvSpPr>
            <p:spPr bwMode="auto">
              <a:xfrm>
                <a:off x="3991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4" name="Line 1398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5" name="Line 1399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6" name="Line 1400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7" name="Line 1401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8" name="Line 1402"/>
              <p:cNvSpPr>
                <a:spLocks noChangeShapeType="1"/>
              </p:cNvSpPr>
              <p:nvPr/>
            </p:nvSpPr>
            <p:spPr bwMode="auto">
              <a:xfrm>
                <a:off x="3991" y="270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9" name="Line 1403"/>
              <p:cNvSpPr>
                <a:spLocks noChangeShapeType="1"/>
              </p:cNvSpPr>
              <p:nvPr/>
            </p:nvSpPr>
            <p:spPr bwMode="auto">
              <a:xfrm>
                <a:off x="3998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0" name="Line 1404"/>
              <p:cNvSpPr>
                <a:spLocks noChangeShapeType="1"/>
              </p:cNvSpPr>
              <p:nvPr/>
            </p:nvSpPr>
            <p:spPr bwMode="auto">
              <a:xfrm>
                <a:off x="3998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1" name="Line 1405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2" name="Line 1406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3" name="Line 1407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4" name="Line 1408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5" name="Line 1409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6" name="Line 1410"/>
              <p:cNvSpPr>
                <a:spLocks noChangeShapeType="1"/>
              </p:cNvSpPr>
              <p:nvPr/>
            </p:nvSpPr>
            <p:spPr bwMode="auto">
              <a:xfrm>
                <a:off x="3998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7" name="Line 1411"/>
              <p:cNvSpPr>
                <a:spLocks noChangeShapeType="1"/>
              </p:cNvSpPr>
              <p:nvPr/>
            </p:nvSpPr>
            <p:spPr bwMode="auto">
              <a:xfrm flipV="1">
                <a:off x="3998" y="2695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8" name="Line 1412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9" name="Line 1413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0" name="Line 1414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1" name="Line 1415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2" name="Line 1416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3" name="Line 1417"/>
              <p:cNvSpPr>
                <a:spLocks noChangeShapeType="1"/>
              </p:cNvSpPr>
              <p:nvPr/>
            </p:nvSpPr>
            <p:spPr bwMode="auto">
              <a:xfrm>
                <a:off x="400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4" name="Line 1418"/>
              <p:cNvSpPr>
                <a:spLocks noChangeShapeType="1"/>
              </p:cNvSpPr>
              <p:nvPr/>
            </p:nvSpPr>
            <p:spPr bwMode="auto">
              <a:xfrm>
                <a:off x="400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5" name="Line 1419"/>
              <p:cNvSpPr>
                <a:spLocks noChangeShapeType="1"/>
              </p:cNvSpPr>
              <p:nvPr/>
            </p:nvSpPr>
            <p:spPr bwMode="auto">
              <a:xfrm>
                <a:off x="400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6" name="Line 1420"/>
              <p:cNvSpPr>
                <a:spLocks noChangeShapeType="1"/>
              </p:cNvSpPr>
              <p:nvPr/>
            </p:nvSpPr>
            <p:spPr bwMode="auto">
              <a:xfrm>
                <a:off x="400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7" name="Line 1421"/>
              <p:cNvSpPr>
                <a:spLocks noChangeShapeType="1"/>
              </p:cNvSpPr>
              <p:nvPr/>
            </p:nvSpPr>
            <p:spPr bwMode="auto">
              <a:xfrm>
                <a:off x="401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8" name="Line 1422"/>
              <p:cNvSpPr>
                <a:spLocks noChangeShapeType="1"/>
              </p:cNvSpPr>
              <p:nvPr/>
            </p:nvSpPr>
            <p:spPr bwMode="auto">
              <a:xfrm>
                <a:off x="401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9" name="Line 1423"/>
              <p:cNvSpPr>
                <a:spLocks noChangeShapeType="1"/>
              </p:cNvSpPr>
              <p:nvPr/>
            </p:nvSpPr>
            <p:spPr bwMode="auto">
              <a:xfrm>
                <a:off x="401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0" name="Line 1424"/>
              <p:cNvSpPr>
                <a:spLocks noChangeShapeType="1"/>
              </p:cNvSpPr>
              <p:nvPr/>
            </p:nvSpPr>
            <p:spPr bwMode="auto">
              <a:xfrm>
                <a:off x="401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1" name="Line 1425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2" name="Line 1426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3" name="Line 1427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4" name="Line 1428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5" name="Line 1429"/>
              <p:cNvSpPr>
                <a:spLocks noChangeShapeType="1"/>
              </p:cNvSpPr>
              <p:nvPr/>
            </p:nvSpPr>
            <p:spPr bwMode="auto">
              <a:xfrm>
                <a:off x="401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5" name="Group 1430"/>
            <p:cNvGrpSpPr>
              <a:grpSpLocks/>
            </p:cNvGrpSpPr>
            <p:nvPr/>
          </p:nvGrpSpPr>
          <p:grpSpPr bwMode="auto">
            <a:xfrm>
              <a:off x="3964" y="2654"/>
              <a:ext cx="76" cy="157"/>
              <a:chOff x="3964" y="2654"/>
              <a:chExt cx="76" cy="157"/>
            </a:xfrm>
          </p:grpSpPr>
          <p:sp>
            <p:nvSpPr>
              <p:cNvPr id="23856" name="Line 1431"/>
              <p:cNvSpPr>
                <a:spLocks noChangeShapeType="1"/>
              </p:cNvSpPr>
              <p:nvPr/>
            </p:nvSpPr>
            <p:spPr bwMode="auto">
              <a:xfrm>
                <a:off x="4019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7" name="Line 1432"/>
              <p:cNvSpPr>
                <a:spLocks noChangeShapeType="1"/>
              </p:cNvSpPr>
              <p:nvPr/>
            </p:nvSpPr>
            <p:spPr bwMode="auto">
              <a:xfrm>
                <a:off x="4019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8" name="Line 1433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9" name="Line 1434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0" name="Line 1435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1" name="Line 1436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2" name="Line 1437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3" name="Line 1438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4" name="Line 1439"/>
              <p:cNvSpPr>
                <a:spLocks noChangeShapeType="1"/>
              </p:cNvSpPr>
              <p:nvPr/>
            </p:nvSpPr>
            <p:spPr bwMode="auto">
              <a:xfrm>
                <a:off x="4019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5" name="Line 1440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6" name="Line 1441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7" name="Line 1442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8" name="Line 1443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69" name="Line 1444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0" name="Line 1445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1" name="Line 1446"/>
              <p:cNvSpPr>
                <a:spLocks noChangeShapeType="1"/>
              </p:cNvSpPr>
              <p:nvPr/>
            </p:nvSpPr>
            <p:spPr bwMode="auto">
              <a:xfrm>
                <a:off x="4025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2" name="Line 1447"/>
              <p:cNvSpPr>
                <a:spLocks noChangeShapeType="1"/>
              </p:cNvSpPr>
              <p:nvPr/>
            </p:nvSpPr>
            <p:spPr bwMode="auto">
              <a:xfrm flipV="1">
                <a:off x="4025" y="266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3" name="Line 1448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4" name="Line 1449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5" name="Line 1450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6" name="Line 1451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7" name="Line 1452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8" name="Line 1453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79" name="Line 1454"/>
              <p:cNvSpPr>
                <a:spLocks noChangeShapeType="1"/>
              </p:cNvSpPr>
              <p:nvPr/>
            </p:nvSpPr>
            <p:spPr bwMode="auto">
              <a:xfrm>
                <a:off x="4032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0" name="Line 1455"/>
              <p:cNvSpPr>
                <a:spLocks noChangeShapeType="1"/>
              </p:cNvSpPr>
              <p:nvPr/>
            </p:nvSpPr>
            <p:spPr bwMode="auto">
              <a:xfrm flipV="1">
                <a:off x="4032" y="265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1" name="Line 1456"/>
              <p:cNvSpPr>
                <a:spLocks noChangeShapeType="1"/>
              </p:cNvSpPr>
              <p:nvPr/>
            </p:nvSpPr>
            <p:spPr bwMode="auto">
              <a:xfrm>
                <a:off x="4032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2" name="Line 1457"/>
              <p:cNvSpPr>
                <a:spLocks noChangeShapeType="1"/>
              </p:cNvSpPr>
              <p:nvPr/>
            </p:nvSpPr>
            <p:spPr bwMode="auto">
              <a:xfrm>
                <a:off x="4032" y="265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3" name="Line 1458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4" name="Line 1459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5" name="Line 1460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6" name="Line 1461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7" name="Line 1462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8" name="Line 1463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89" name="Line 1464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0" name="Line 1465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1" name="Line 1466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2" name="Line 1467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3" name="Line 1468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4" name="Line 1469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5" name="Line 1470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6" name="Line 1471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7" name="Line 1472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8" name="Line 1473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99" name="Line 1474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0" name="Line 1475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1" name="Line 1476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2" name="Line 1477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3" name="Line 1478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4" name="Line 1479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5" name="Line 1480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6" name="Line 1481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7" name="Line 1482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8" name="Line 1483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09" name="Line 1484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0" name="Line 1485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1" name="Line 1486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2" name="Line 1487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3" name="Line 1488"/>
              <p:cNvSpPr>
                <a:spLocks noChangeShapeType="1"/>
              </p:cNvSpPr>
              <p:nvPr/>
            </p:nvSpPr>
            <p:spPr bwMode="auto">
              <a:xfrm>
                <a:off x="4039" y="265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4" name="Line 1489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5" name="Line 1490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6" name="Line 1491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7" name="Line 1492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8" name="Line 1493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9" name="Line 1494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0" name="Line 1495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1" name="Line 1496"/>
              <p:cNvSpPr>
                <a:spLocks noChangeShapeType="1"/>
              </p:cNvSpPr>
              <p:nvPr/>
            </p:nvSpPr>
            <p:spPr bwMode="auto">
              <a:xfrm>
                <a:off x="4039" y="266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2" name="Line 1497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3" name="Line 1498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4" name="Line 1499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5" name="Line 1500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6" name="Line 1501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7" name="Line 1502"/>
              <p:cNvSpPr>
                <a:spLocks noChangeShapeType="1"/>
              </p:cNvSpPr>
              <p:nvPr/>
            </p:nvSpPr>
            <p:spPr bwMode="auto">
              <a:xfrm>
                <a:off x="4039" y="26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8" name="Line 1503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9" name="Line 1504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0" name="Line 1505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1" name="Line 1506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2" name="Line 1507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3" name="Line 1508"/>
              <p:cNvSpPr>
                <a:spLocks noChangeShapeType="1"/>
              </p:cNvSpPr>
              <p:nvPr/>
            </p:nvSpPr>
            <p:spPr bwMode="auto">
              <a:xfrm>
                <a:off x="4032" y="26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4" name="Line 1509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5" name="Line 1510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6" name="Line 1511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7" name="Line 1512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8" name="Line 1513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9" name="Line 1514"/>
              <p:cNvSpPr>
                <a:spLocks noChangeShapeType="1"/>
              </p:cNvSpPr>
              <p:nvPr/>
            </p:nvSpPr>
            <p:spPr bwMode="auto">
              <a:xfrm>
                <a:off x="4032" y="26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0" name="Line 1515"/>
              <p:cNvSpPr>
                <a:spLocks noChangeShapeType="1"/>
              </p:cNvSpPr>
              <p:nvPr/>
            </p:nvSpPr>
            <p:spPr bwMode="auto">
              <a:xfrm>
                <a:off x="4032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1" name="Line 1516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2" name="Line 1517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3" name="Line 1518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4" name="Line 1519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5" name="Line 1520"/>
              <p:cNvSpPr>
                <a:spLocks noChangeShapeType="1"/>
              </p:cNvSpPr>
              <p:nvPr/>
            </p:nvSpPr>
            <p:spPr bwMode="auto">
              <a:xfrm>
                <a:off x="4025" y="26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6" name="Line 1521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7" name="Line 1522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8" name="Line 1523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9" name="Line 1524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0" name="Line 1525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1" name="Line 1526"/>
              <p:cNvSpPr>
                <a:spLocks noChangeShapeType="1"/>
              </p:cNvSpPr>
              <p:nvPr/>
            </p:nvSpPr>
            <p:spPr bwMode="auto">
              <a:xfrm>
                <a:off x="4025" y="26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2" name="Line 1527"/>
              <p:cNvSpPr>
                <a:spLocks noChangeShapeType="1"/>
              </p:cNvSpPr>
              <p:nvPr/>
            </p:nvSpPr>
            <p:spPr bwMode="auto">
              <a:xfrm>
                <a:off x="4025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3" name="Line 1528"/>
              <p:cNvSpPr>
                <a:spLocks noChangeShapeType="1"/>
              </p:cNvSpPr>
              <p:nvPr/>
            </p:nvSpPr>
            <p:spPr bwMode="auto">
              <a:xfrm flipH="1">
                <a:off x="4019" y="2701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4" name="Line 1529"/>
              <p:cNvSpPr>
                <a:spLocks noChangeShapeType="1"/>
              </p:cNvSpPr>
              <p:nvPr/>
            </p:nvSpPr>
            <p:spPr bwMode="auto">
              <a:xfrm>
                <a:off x="4019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5" name="Line 1530"/>
              <p:cNvSpPr>
                <a:spLocks noChangeShapeType="1"/>
              </p:cNvSpPr>
              <p:nvPr/>
            </p:nvSpPr>
            <p:spPr bwMode="auto">
              <a:xfrm>
                <a:off x="4019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6" name="Line 1531"/>
              <p:cNvSpPr>
                <a:spLocks noChangeShapeType="1"/>
              </p:cNvSpPr>
              <p:nvPr/>
            </p:nvSpPr>
            <p:spPr bwMode="auto">
              <a:xfrm>
                <a:off x="4019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7" name="Line 1532"/>
              <p:cNvSpPr>
                <a:spLocks noChangeShapeType="1"/>
              </p:cNvSpPr>
              <p:nvPr/>
            </p:nvSpPr>
            <p:spPr bwMode="auto">
              <a:xfrm>
                <a:off x="4019" y="27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8" name="Line 1533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9" name="Line 1534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0" name="Line 1535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1" name="Line 1536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2" name="Line 1537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3" name="Line 1538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4" name="Line 1539"/>
              <p:cNvSpPr>
                <a:spLocks noChangeShapeType="1"/>
              </p:cNvSpPr>
              <p:nvPr/>
            </p:nvSpPr>
            <p:spPr bwMode="auto">
              <a:xfrm>
                <a:off x="4019" y="270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5" name="Line 1540"/>
              <p:cNvSpPr>
                <a:spLocks noChangeShapeType="1"/>
              </p:cNvSpPr>
              <p:nvPr/>
            </p:nvSpPr>
            <p:spPr bwMode="auto">
              <a:xfrm flipH="1">
                <a:off x="4012" y="271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6" name="Line 1541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7" name="Line 1542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8" name="Line 1543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9" name="Line 1544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0" name="Line 1545"/>
              <p:cNvSpPr>
                <a:spLocks noChangeShapeType="1"/>
              </p:cNvSpPr>
              <p:nvPr/>
            </p:nvSpPr>
            <p:spPr bwMode="auto">
              <a:xfrm>
                <a:off x="4012" y="271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1" name="Line 1546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2" name="Line 1547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3" name="Line 1548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4" name="Line 1549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5" name="Line 1550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6" name="Line 1551"/>
              <p:cNvSpPr>
                <a:spLocks noChangeShapeType="1"/>
              </p:cNvSpPr>
              <p:nvPr/>
            </p:nvSpPr>
            <p:spPr bwMode="auto">
              <a:xfrm>
                <a:off x="4012" y="27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7" name="Line 1552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8" name="Line 1553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79" name="Line 1554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0" name="Line 1555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1" name="Line 1556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2" name="Line 1557"/>
              <p:cNvSpPr>
                <a:spLocks noChangeShapeType="1"/>
              </p:cNvSpPr>
              <p:nvPr/>
            </p:nvSpPr>
            <p:spPr bwMode="auto">
              <a:xfrm>
                <a:off x="4005" y="27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3" name="Line 1558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4" name="Line 1559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5" name="Line 1560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6" name="Line 1561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7" name="Line 1562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8" name="Line 1563"/>
              <p:cNvSpPr>
                <a:spLocks noChangeShapeType="1"/>
              </p:cNvSpPr>
              <p:nvPr/>
            </p:nvSpPr>
            <p:spPr bwMode="auto">
              <a:xfrm>
                <a:off x="4005" y="27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89" name="Line 1564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0" name="Line 1565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1" name="Line 1566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2" name="Line 1567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3" name="Line 1568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4" name="Line 1569"/>
              <p:cNvSpPr>
                <a:spLocks noChangeShapeType="1"/>
              </p:cNvSpPr>
              <p:nvPr/>
            </p:nvSpPr>
            <p:spPr bwMode="auto">
              <a:xfrm>
                <a:off x="3998" y="27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5" name="Line 1570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6" name="Line 1571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7" name="Line 1572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8" name="Line 1573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99" name="Line 1574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0" name="Line 1575"/>
              <p:cNvSpPr>
                <a:spLocks noChangeShapeType="1"/>
              </p:cNvSpPr>
              <p:nvPr/>
            </p:nvSpPr>
            <p:spPr bwMode="auto">
              <a:xfrm>
                <a:off x="3998" y="27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1" name="Line 1576"/>
              <p:cNvSpPr>
                <a:spLocks noChangeShapeType="1"/>
              </p:cNvSpPr>
              <p:nvPr/>
            </p:nvSpPr>
            <p:spPr bwMode="auto">
              <a:xfrm>
                <a:off x="3991" y="274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2" name="Line 1577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3" name="Line 1578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4" name="Line 1579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5" name="Line 1580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6" name="Line 1581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7" name="Line 1582"/>
              <p:cNvSpPr>
                <a:spLocks noChangeShapeType="1"/>
              </p:cNvSpPr>
              <p:nvPr/>
            </p:nvSpPr>
            <p:spPr bwMode="auto">
              <a:xfrm>
                <a:off x="3991" y="275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8" name="Line 1583"/>
              <p:cNvSpPr>
                <a:spLocks noChangeShapeType="1"/>
              </p:cNvSpPr>
              <p:nvPr/>
            </p:nvSpPr>
            <p:spPr bwMode="auto">
              <a:xfrm>
                <a:off x="399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09" name="Line 1584"/>
              <p:cNvSpPr>
                <a:spLocks noChangeShapeType="1"/>
              </p:cNvSpPr>
              <p:nvPr/>
            </p:nvSpPr>
            <p:spPr bwMode="auto">
              <a:xfrm>
                <a:off x="399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0" name="Line 1585"/>
              <p:cNvSpPr>
                <a:spLocks noChangeShapeType="1"/>
              </p:cNvSpPr>
              <p:nvPr/>
            </p:nvSpPr>
            <p:spPr bwMode="auto">
              <a:xfrm>
                <a:off x="399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1" name="Line 1586"/>
              <p:cNvSpPr>
                <a:spLocks noChangeShapeType="1"/>
              </p:cNvSpPr>
              <p:nvPr/>
            </p:nvSpPr>
            <p:spPr bwMode="auto">
              <a:xfrm>
                <a:off x="3991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2" name="Line 1587"/>
              <p:cNvSpPr>
                <a:spLocks noChangeShapeType="1"/>
              </p:cNvSpPr>
              <p:nvPr/>
            </p:nvSpPr>
            <p:spPr bwMode="auto">
              <a:xfrm flipH="1">
                <a:off x="3985" y="2763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3" name="Line 1588"/>
              <p:cNvSpPr>
                <a:spLocks noChangeShapeType="1"/>
              </p:cNvSpPr>
              <p:nvPr/>
            </p:nvSpPr>
            <p:spPr bwMode="auto">
              <a:xfrm>
                <a:off x="3985" y="276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4" name="Line 1589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5" name="Line 1590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6" name="Line 1591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7" name="Line 1592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8" name="Line 1593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19" name="Line 1594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0" name="Line 1595"/>
              <p:cNvSpPr>
                <a:spLocks noChangeShapeType="1"/>
              </p:cNvSpPr>
              <p:nvPr/>
            </p:nvSpPr>
            <p:spPr bwMode="auto">
              <a:xfrm>
                <a:off x="3985" y="276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1" name="Line 1596"/>
              <p:cNvSpPr>
                <a:spLocks noChangeShapeType="1"/>
              </p:cNvSpPr>
              <p:nvPr/>
            </p:nvSpPr>
            <p:spPr bwMode="auto">
              <a:xfrm>
                <a:off x="3985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2" name="Line 1597"/>
              <p:cNvSpPr>
                <a:spLocks noChangeShapeType="1"/>
              </p:cNvSpPr>
              <p:nvPr/>
            </p:nvSpPr>
            <p:spPr bwMode="auto">
              <a:xfrm>
                <a:off x="3985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3" name="Line 1598"/>
              <p:cNvSpPr>
                <a:spLocks noChangeShapeType="1"/>
              </p:cNvSpPr>
              <p:nvPr/>
            </p:nvSpPr>
            <p:spPr bwMode="auto">
              <a:xfrm>
                <a:off x="3985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4" name="Line 1599"/>
              <p:cNvSpPr>
                <a:spLocks noChangeShapeType="1"/>
              </p:cNvSpPr>
              <p:nvPr/>
            </p:nvSpPr>
            <p:spPr bwMode="auto">
              <a:xfrm>
                <a:off x="3978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5" name="Line 1600"/>
              <p:cNvSpPr>
                <a:spLocks noChangeShapeType="1"/>
              </p:cNvSpPr>
              <p:nvPr/>
            </p:nvSpPr>
            <p:spPr bwMode="auto">
              <a:xfrm>
                <a:off x="3978" y="277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6" name="Line 1601"/>
              <p:cNvSpPr>
                <a:spLocks noChangeShapeType="1"/>
              </p:cNvSpPr>
              <p:nvPr/>
            </p:nvSpPr>
            <p:spPr bwMode="auto">
              <a:xfrm>
                <a:off x="3978" y="277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7" name="Line 1602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8" name="Line 1603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9" name="Line 1604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0" name="Line 1605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1" name="Line 1606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2" name="Line 1607"/>
              <p:cNvSpPr>
                <a:spLocks noChangeShapeType="1"/>
              </p:cNvSpPr>
              <p:nvPr/>
            </p:nvSpPr>
            <p:spPr bwMode="auto">
              <a:xfrm>
                <a:off x="3978" y="278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3" name="Line 1608"/>
              <p:cNvSpPr>
                <a:spLocks noChangeShapeType="1"/>
              </p:cNvSpPr>
              <p:nvPr/>
            </p:nvSpPr>
            <p:spPr bwMode="auto">
              <a:xfrm>
                <a:off x="3978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4" name="Line 1609"/>
              <p:cNvSpPr>
                <a:spLocks noChangeShapeType="1"/>
              </p:cNvSpPr>
              <p:nvPr/>
            </p:nvSpPr>
            <p:spPr bwMode="auto">
              <a:xfrm>
                <a:off x="3978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5" name="Line 1610"/>
              <p:cNvSpPr>
                <a:spLocks noChangeShapeType="1"/>
              </p:cNvSpPr>
              <p:nvPr/>
            </p:nvSpPr>
            <p:spPr bwMode="auto">
              <a:xfrm>
                <a:off x="3978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6" name="Line 1611"/>
              <p:cNvSpPr>
                <a:spLocks noChangeShapeType="1"/>
              </p:cNvSpPr>
              <p:nvPr/>
            </p:nvSpPr>
            <p:spPr bwMode="auto">
              <a:xfrm>
                <a:off x="3971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7" name="Line 1612"/>
              <p:cNvSpPr>
                <a:spLocks noChangeShapeType="1"/>
              </p:cNvSpPr>
              <p:nvPr/>
            </p:nvSpPr>
            <p:spPr bwMode="auto">
              <a:xfrm>
                <a:off x="3971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8" name="Line 1613"/>
              <p:cNvSpPr>
                <a:spLocks noChangeShapeType="1"/>
              </p:cNvSpPr>
              <p:nvPr/>
            </p:nvSpPr>
            <p:spPr bwMode="auto">
              <a:xfrm>
                <a:off x="3971" y="279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9" name="Line 1614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0" name="Line 1615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1" name="Line 1616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2" name="Line 1617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3" name="Line 1618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4" name="Line 1619"/>
              <p:cNvSpPr>
                <a:spLocks noChangeShapeType="1"/>
              </p:cNvSpPr>
              <p:nvPr/>
            </p:nvSpPr>
            <p:spPr bwMode="auto">
              <a:xfrm>
                <a:off x="3971" y="279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5" name="Line 1620"/>
              <p:cNvSpPr>
                <a:spLocks noChangeShapeType="1"/>
              </p:cNvSpPr>
              <p:nvPr/>
            </p:nvSpPr>
            <p:spPr bwMode="auto">
              <a:xfrm>
                <a:off x="3971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6" name="Line 1621"/>
              <p:cNvSpPr>
                <a:spLocks noChangeShapeType="1"/>
              </p:cNvSpPr>
              <p:nvPr/>
            </p:nvSpPr>
            <p:spPr bwMode="auto">
              <a:xfrm>
                <a:off x="3971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7" name="Line 1622"/>
              <p:cNvSpPr>
                <a:spLocks noChangeShapeType="1"/>
              </p:cNvSpPr>
              <p:nvPr/>
            </p:nvSpPr>
            <p:spPr bwMode="auto">
              <a:xfrm flipH="1">
                <a:off x="3964" y="280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8" name="Line 1623"/>
              <p:cNvSpPr>
                <a:spLocks noChangeShapeType="1"/>
              </p:cNvSpPr>
              <p:nvPr/>
            </p:nvSpPr>
            <p:spPr bwMode="auto">
              <a:xfrm>
                <a:off x="396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9" name="Line 1624"/>
              <p:cNvSpPr>
                <a:spLocks noChangeShapeType="1"/>
              </p:cNvSpPr>
              <p:nvPr/>
            </p:nvSpPr>
            <p:spPr bwMode="auto">
              <a:xfrm>
                <a:off x="396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0" name="Line 1625"/>
              <p:cNvSpPr>
                <a:spLocks noChangeShapeType="1"/>
              </p:cNvSpPr>
              <p:nvPr/>
            </p:nvSpPr>
            <p:spPr bwMode="auto">
              <a:xfrm>
                <a:off x="3964" y="280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1" name="Line 1626"/>
              <p:cNvSpPr>
                <a:spLocks noChangeShapeType="1"/>
              </p:cNvSpPr>
              <p:nvPr/>
            </p:nvSpPr>
            <p:spPr bwMode="auto">
              <a:xfrm>
                <a:off x="3964" y="28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2" name="Line 1627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3" name="Line 1628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4" name="Line 1629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55" name="Line 1630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6" name="Group 1631"/>
            <p:cNvGrpSpPr>
              <a:grpSpLocks/>
            </p:cNvGrpSpPr>
            <p:nvPr/>
          </p:nvGrpSpPr>
          <p:grpSpPr bwMode="auto">
            <a:xfrm>
              <a:off x="3849" y="2810"/>
              <a:ext cx="116" cy="219"/>
              <a:chOff x="3849" y="2810"/>
              <a:chExt cx="116" cy="219"/>
            </a:xfrm>
          </p:grpSpPr>
          <p:sp>
            <p:nvSpPr>
              <p:cNvPr id="23656" name="Line 1632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57" name="Line 1633"/>
              <p:cNvSpPr>
                <a:spLocks noChangeShapeType="1"/>
              </p:cNvSpPr>
              <p:nvPr/>
            </p:nvSpPr>
            <p:spPr bwMode="auto">
              <a:xfrm>
                <a:off x="3964" y="281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58" name="Line 1634"/>
              <p:cNvSpPr>
                <a:spLocks noChangeShapeType="1"/>
              </p:cNvSpPr>
              <p:nvPr/>
            </p:nvSpPr>
            <p:spPr bwMode="auto">
              <a:xfrm>
                <a:off x="3964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59" name="Line 1635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0" name="Line 1636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1" name="Line 1637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2" name="Line 1638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3" name="Line 1639"/>
              <p:cNvSpPr>
                <a:spLocks noChangeShapeType="1"/>
              </p:cNvSpPr>
              <p:nvPr/>
            </p:nvSpPr>
            <p:spPr bwMode="auto">
              <a:xfrm>
                <a:off x="3957" y="281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4" name="Line 1640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5" name="Line 1641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6" name="Line 1642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7" name="Line 1643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8" name="Line 1644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9" name="Line 1645"/>
              <p:cNvSpPr>
                <a:spLocks noChangeShapeType="1"/>
              </p:cNvSpPr>
              <p:nvPr/>
            </p:nvSpPr>
            <p:spPr bwMode="auto">
              <a:xfrm>
                <a:off x="3957" y="282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0" name="Line 1646"/>
              <p:cNvSpPr>
                <a:spLocks noChangeShapeType="1"/>
              </p:cNvSpPr>
              <p:nvPr/>
            </p:nvSpPr>
            <p:spPr bwMode="auto">
              <a:xfrm flipH="1">
                <a:off x="3951" y="2831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1" name="Line 1647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2" name="Line 1648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3" name="Line 1649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4" name="Line 1650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5" name="Line 1651"/>
              <p:cNvSpPr>
                <a:spLocks noChangeShapeType="1"/>
              </p:cNvSpPr>
              <p:nvPr/>
            </p:nvSpPr>
            <p:spPr bwMode="auto">
              <a:xfrm>
                <a:off x="3951" y="28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6" name="Line 1652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7" name="Line 1653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8" name="Line 1654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9" name="Line 1655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0" name="Line 1656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1" name="Line 1657"/>
              <p:cNvSpPr>
                <a:spLocks noChangeShapeType="1"/>
              </p:cNvSpPr>
              <p:nvPr/>
            </p:nvSpPr>
            <p:spPr bwMode="auto">
              <a:xfrm>
                <a:off x="3951" y="283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2" name="Line 1658"/>
              <p:cNvSpPr>
                <a:spLocks noChangeShapeType="1"/>
              </p:cNvSpPr>
              <p:nvPr/>
            </p:nvSpPr>
            <p:spPr bwMode="auto">
              <a:xfrm>
                <a:off x="3944" y="283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3" name="Line 1659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4" name="Line 1660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5" name="Line 1661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6" name="Line 1662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7" name="Line 1663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8" name="Line 1664"/>
              <p:cNvSpPr>
                <a:spLocks noChangeShapeType="1"/>
              </p:cNvSpPr>
              <p:nvPr/>
            </p:nvSpPr>
            <p:spPr bwMode="auto">
              <a:xfrm>
                <a:off x="3944" y="284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9" name="Line 1665"/>
              <p:cNvSpPr>
                <a:spLocks noChangeShapeType="1"/>
              </p:cNvSpPr>
              <p:nvPr/>
            </p:nvSpPr>
            <p:spPr bwMode="auto">
              <a:xfrm>
                <a:off x="3944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0" name="Line 1666"/>
              <p:cNvSpPr>
                <a:spLocks noChangeShapeType="1"/>
              </p:cNvSpPr>
              <p:nvPr/>
            </p:nvSpPr>
            <p:spPr bwMode="auto">
              <a:xfrm>
                <a:off x="3944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1" name="Line 1667"/>
              <p:cNvSpPr>
                <a:spLocks noChangeShapeType="1"/>
              </p:cNvSpPr>
              <p:nvPr/>
            </p:nvSpPr>
            <p:spPr bwMode="auto">
              <a:xfrm>
                <a:off x="3944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2" name="Line 1668"/>
              <p:cNvSpPr>
                <a:spLocks noChangeShapeType="1"/>
              </p:cNvSpPr>
              <p:nvPr/>
            </p:nvSpPr>
            <p:spPr bwMode="auto">
              <a:xfrm>
                <a:off x="3944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3" name="Line 1669"/>
              <p:cNvSpPr>
                <a:spLocks noChangeShapeType="1"/>
              </p:cNvSpPr>
              <p:nvPr/>
            </p:nvSpPr>
            <p:spPr bwMode="auto">
              <a:xfrm flipH="1">
                <a:off x="3937" y="285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4" name="Line 1670"/>
              <p:cNvSpPr>
                <a:spLocks noChangeShapeType="1"/>
              </p:cNvSpPr>
              <p:nvPr/>
            </p:nvSpPr>
            <p:spPr bwMode="auto">
              <a:xfrm>
                <a:off x="3937" y="285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5" name="Line 1671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6" name="Line 1672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7" name="Line 1673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8" name="Line 1674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9" name="Line 1675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0" name="Line 1676"/>
              <p:cNvSpPr>
                <a:spLocks noChangeShapeType="1"/>
              </p:cNvSpPr>
              <p:nvPr/>
            </p:nvSpPr>
            <p:spPr bwMode="auto">
              <a:xfrm>
                <a:off x="3937" y="285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1" name="Line 1677"/>
              <p:cNvSpPr>
                <a:spLocks noChangeShapeType="1"/>
              </p:cNvSpPr>
              <p:nvPr/>
            </p:nvSpPr>
            <p:spPr bwMode="auto">
              <a:xfrm>
                <a:off x="3937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2" name="Line 1678"/>
              <p:cNvSpPr>
                <a:spLocks noChangeShapeType="1"/>
              </p:cNvSpPr>
              <p:nvPr/>
            </p:nvSpPr>
            <p:spPr bwMode="auto">
              <a:xfrm>
                <a:off x="3937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3" name="Line 1679"/>
              <p:cNvSpPr>
                <a:spLocks noChangeShapeType="1"/>
              </p:cNvSpPr>
              <p:nvPr/>
            </p:nvSpPr>
            <p:spPr bwMode="auto">
              <a:xfrm>
                <a:off x="3937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4" name="Line 1680"/>
              <p:cNvSpPr>
                <a:spLocks noChangeShapeType="1"/>
              </p:cNvSpPr>
              <p:nvPr/>
            </p:nvSpPr>
            <p:spPr bwMode="auto">
              <a:xfrm>
                <a:off x="3937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5" name="Line 1681"/>
              <p:cNvSpPr>
                <a:spLocks noChangeShapeType="1"/>
              </p:cNvSpPr>
              <p:nvPr/>
            </p:nvSpPr>
            <p:spPr bwMode="auto">
              <a:xfrm>
                <a:off x="3930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6" name="Line 1682"/>
              <p:cNvSpPr>
                <a:spLocks noChangeShapeType="1"/>
              </p:cNvSpPr>
              <p:nvPr/>
            </p:nvSpPr>
            <p:spPr bwMode="auto">
              <a:xfrm>
                <a:off x="3930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7" name="Line 1683"/>
              <p:cNvSpPr>
                <a:spLocks noChangeShapeType="1"/>
              </p:cNvSpPr>
              <p:nvPr/>
            </p:nvSpPr>
            <p:spPr bwMode="auto">
              <a:xfrm>
                <a:off x="3930" y="286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8" name="Line 1684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9" name="Line 1685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0" name="Line 1686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1" name="Line 1687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2" name="Line 1688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3" name="Line 1689"/>
              <p:cNvSpPr>
                <a:spLocks noChangeShapeType="1"/>
              </p:cNvSpPr>
              <p:nvPr/>
            </p:nvSpPr>
            <p:spPr bwMode="auto">
              <a:xfrm>
                <a:off x="3930" y="28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4" name="Line 1690"/>
              <p:cNvSpPr>
                <a:spLocks noChangeShapeType="1"/>
              </p:cNvSpPr>
              <p:nvPr/>
            </p:nvSpPr>
            <p:spPr bwMode="auto">
              <a:xfrm>
                <a:off x="3930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5" name="Line 1691"/>
              <p:cNvSpPr>
                <a:spLocks noChangeShapeType="1"/>
              </p:cNvSpPr>
              <p:nvPr/>
            </p:nvSpPr>
            <p:spPr bwMode="auto">
              <a:xfrm>
                <a:off x="3930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6" name="Line 1692"/>
              <p:cNvSpPr>
                <a:spLocks noChangeShapeType="1"/>
              </p:cNvSpPr>
              <p:nvPr/>
            </p:nvSpPr>
            <p:spPr bwMode="auto">
              <a:xfrm>
                <a:off x="3930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7" name="Line 1693"/>
              <p:cNvSpPr>
                <a:spLocks noChangeShapeType="1"/>
              </p:cNvSpPr>
              <p:nvPr/>
            </p:nvSpPr>
            <p:spPr bwMode="auto">
              <a:xfrm>
                <a:off x="3924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8" name="Line 1694"/>
              <p:cNvSpPr>
                <a:spLocks noChangeShapeType="1"/>
              </p:cNvSpPr>
              <p:nvPr/>
            </p:nvSpPr>
            <p:spPr bwMode="auto">
              <a:xfrm>
                <a:off x="3924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9" name="Line 1695"/>
              <p:cNvSpPr>
                <a:spLocks noChangeShapeType="1"/>
              </p:cNvSpPr>
              <p:nvPr/>
            </p:nvSpPr>
            <p:spPr bwMode="auto">
              <a:xfrm>
                <a:off x="3924" y="28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0" name="Line 1696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1" name="Line 1697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2" name="Line 1698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3" name="Line 1699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4" name="Line 1700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5" name="Line 1701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6" name="Line 1702"/>
              <p:cNvSpPr>
                <a:spLocks noChangeShapeType="1"/>
              </p:cNvSpPr>
              <p:nvPr/>
            </p:nvSpPr>
            <p:spPr bwMode="auto">
              <a:xfrm>
                <a:off x="3924" y="28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7" name="Line 1703"/>
              <p:cNvSpPr>
                <a:spLocks noChangeShapeType="1"/>
              </p:cNvSpPr>
              <p:nvPr/>
            </p:nvSpPr>
            <p:spPr bwMode="auto">
              <a:xfrm>
                <a:off x="3924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8" name="Line 1704"/>
              <p:cNvSpPr>
                <a:spLocks noChangeShapeType="1"/>
              </p:cNvSpPr>
              <p:nvPr/>
            </p:nvSpPr>
            <p:spPr bwMode="auto">
              <a:xfrm>
                <a:off x="3924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9" name="Line 1705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0" name="Line 1706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1" name="Line 1707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2" name="Line 1708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3" name="Line 1709"/>
              <p:cNvSpPr>
                <a:spLocks noChangeShapeType="1"/>
              </p:cNvSpPr>
              <p:nvPr/>
            </p:nvSpPr>
            <p:spPr bwMode="auto">
              <a:xfrm>
                <a:off x="3917" y="289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4" name="Line 1710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5" name="Line 1711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6" name="Line 1712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7" name="Line 1713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8" name="Line 1714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9" name="Line 1715"/>
              <p:cNvSpPr>
                <a:spLocks noChangeShapeType="1"/>
              </p:cNvSpPr>
              <p:nvPr/>
            </p:nvSpPr>
            <p:spPr bwMode="auto">
              <a:xfrm>
                <a:off x="3917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0" name="Line 1716"/>
              <p:cNvSpPr>
                <a:spLocks noChangeShapeType="1"/>
              </p:cNvSpPr>
              <p:nvPr/>
            </p:nvSpPr>
            <p:spPr bwMode="auto">
              <a:xfrm>
                <a:off x="3917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1" name="Line 1717"/>
              <p:cNvSpPr>
                <a:spLocks noChangeShapeType="1"/>
              </p:cNvSpPr>
              <p:nvPr/>
            </p:nvSpPr>
            <p:spPr bwMode="auto">
              <a:xfrm flipH="1">
                <a:off x="3910" y="29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2" name="Line 1718"/>
              <p:cNvSpPr>
                <a:spLocks noChangeShapeType="1"/>
              </p:cNvSpPr>
              <p:nvPr/>
            </p:nvSpPr>
            <p:spPr bwMode="auto">
              <a:xfrm>
                <a:off x="3910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3" name="Line 1719"/>
              <p:cNvSpPr>
                <a:spLocks noChangeShapeType="1"/>
              </p:cNvSpPr>
              <p:nvPr/>
            </p:nvSpPr>
            <p:spPr bwMode="auto">
              <a:xfrm>
                <a:off x="3910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4" name="Line 1720"/>
              <p:cNvSpPr>
                <a:spLocks noChangeShapeType="1"/>
              </p:cNvSpPr>
              <p:nvPr/>
            </p:nvSpPr>
            <p:spPr bwMode="auto">
              <a:xfrm>
                <a:off x="3910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5" name="Line 1721"/>
              <p:cNvSpPr>
                <a:spLocks noChangeShapeType="1"/>
              </p:cNvSpPr>
              <p:nvPr/>
            </p:nvSpPr>
            <p:spPr bwMode="auto">
              <a:xfrm>
                <a:off x="3910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6" name="Line 1722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7" name="Line 1723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8" name="Line 1724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49" name="Line 1725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0" name="Line 1726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1" name="Line 1727"/>
              <p:cNvSpPr>
                <a:spLocks noChangeShapeType="1"/>
              </p:cNvSpPr>
              <p:nvPr/>
            </p:nvSpPr>
            <p:spPr bwMode="auto">
              <a:xfrm>
                <a:off x="3910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2" name="Line 1728"/>
              <p:cNvSpPr>
                <a:spLocks noChangeShapeType="1"/>
              </p:cNvSpPr>
              <p:nvPr/>
            </p:nvSpPr>
            <p:spPr bwMode="auto">
              <a:xfrm>
                <a:off x="3910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3" name="Line 1729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4" name="Line 1730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5" name="Line 1731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6" name="Line 1732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7" name="Line 1733"/>
              <p:cNvSpPr>
                <a:spLocks noChangeShapeType="1"/>
              </p:cNvSpPr>
              <p:nvPr/>
            </p:nvSpPr>
            <p:spPr bwMode="auto">
              <a:xfrm>
                <a:off x="390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8" name="Line 1734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59" name="Line 1735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0" name="Line 1736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1" name="Line 1737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2" name="Line 1738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3" name="Line 1739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4" name="Line 1740"/>
              <p:cNvSpPr>
                <a:spLocks noChangeShapeType="1"/>
              </p:cNvSpPr>
              <p:nvPr/>
            </p:nvSpPr>
            <p:spPr bwMode="auto">
              <a:xfrm>
                <a:off x="3903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5" name="Line 1741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6" name="Line 1742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7" name="Line 1743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8" name="Line 1744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69" name="Line 1745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0" name="Line 1746"/>
              <p:cNvSpPr>
                <a:spLocks noChangeShapeType="1"/>
              </p:cNvSpPr>
              <p:nvPr/>
            </p:nvSpPr>
            <p:spPr bwMode="auto">
              <a:xfrm>
                <a:off x="389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1" name="Line 1747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2" name="Line 1748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3" name="Line 1749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4" name="Line 1750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5" name="Line 1751"/>
              <p:cNvSpPr>
                <a:spLocks noChangeShapeType="1"/>
              </p:cNvSpPr>
              <p:nvPr/>
            </p:nvSpPr>
            <p:spPr bwMode="auto">
              <a:xfrm>
                <a:off x="3896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6" name="Line 1752"/>
              <p:cNvSpPr>
                <a:spLocks noChangeShapeType="1"/>
              </p:cNvSpPr>
              <p:nvPr/>
            </p:nvSpPr>
            <p:spPr bwMode="auto">
              <a:xfrm flipH="1">
                <a:off x="3890" y="2939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7" name="Line 1753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8" name="Line 1754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79" name="Line 1755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0" name="Line 1756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1" name="Line 1757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2" name="Line 1758"/>
              <p:cNvSpPr>
                <a:spLocks noChangeShapeType="1"/>
              </p:cNvSpPr>
              <p:nvPr/>
            </p:nvSpPr>
            <p:spPr bwMode="auto">
              <a:xfrm>
                <a:off x="389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3" name="Line 1759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4" name="Line 1760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5" name="Line 1761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6" name="Line 1762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7" name="Line 1763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8" name="Line 1764"/>
              <p:cNvSpPr>
                <a:spLocks noChangeShapeType="1"/>
              </p:cNvSpPr>
              <p:nvPr/>
            </p:nvSpPr>
            <p:spPr bwMode="auto">
              <a:xfrm>
                <a:off x="3890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89" name="Line 1765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0" name="Line 1766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1" name="Line 1767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2" name="Line 1768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3" name="Line 1769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4" name="Line 1770"/>
              <p:cNvSpPr>
                <a:spLocks noChangeShapeType="1"/>
              </p:cNvSpPr>
              <p:nvPr/>
            </p:nvSpPr>
            <p:spPr bwMode="auto">
              <a:xfrm>
                <a:off x="388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5" name="Line 1771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6" name="Line 1772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7" name="Line 1773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8" name="Line 1774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99" name="Line 1775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0" name="Line 1776"/>
              <p:cNvSpPr>
                <a:spLocks noChangeShapeType="1"/>
              </p:cNvSpPr>
              <p:nvPr/>
            </p:nvSpPr>
            <p:spPr bwMode="auto">
              <a:xfrm>
                <a:off x="388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1" name="Line 1777"/>
              <p:cNvSpPr>
                <a:spLocks noChangeShapeType="1"/>
              </p:cNvSpPr>
              <p:nvPr/>
            </p:nvSpPr>
            <p:spPr bwMode="auto">
              <a:xfrm>
                <a:off x="3876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2" name="Line 1778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3" name="Line 1779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4" name="Line 1780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5" name="Line 1781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6" name="Line 1782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7" name="Line 1783"/>
              <p:cNvSpPr>
                <a:spLocks noChangeShapeType="1"/>
              </p:cNvSpPr>
              <p:nvPr/>
            </p:nvSpPr>
            <p:spPr bwMode="auto">
              <a:xfrm>
                <a:off x="3876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8" name="Line 1784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09" name="Line 1785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0" name="Line 1786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1" name="Line 1787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2" name="Line 1788"/>
              <p:cNvSpPr>
                <a:spLocks noChangeShapeType="1"/>
              </p:cNvSpPr>
              <p:nvPr/>
            </p:nvSpPr>
            <p:spPr bwMode="auto">
              <a:xfrm>
                <a:off x="387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3" name="Line 1789"/>
              <p:cNvSpPr>
                <a:spLocks noChangeShapeType="1"/>
              </p:cNvSpPr>
              <p:nvPr/>
            </p:nvSpPr>
            <p:spPr bwMode="auto">
              <a:xfrm>
                <a:off x="3869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4" name="Line 1790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5" name="Line 1791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6" name="Line 1792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7" name="Line 1793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8" name="Line 1794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19" name="Line 1795"/>
              <p:cNvSpPr>
                <a:spLocks noChangeShapeType="1"/>
              </p:cNvSpPr>
              <p:nvPr/>
            </p:nvSpPr>
            <p:spPr bwMode="auto">
              <a:xfrm>
                <a:off x="3869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0" name="Line 1796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1" name="Line 1797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2" name="Line 1798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3" name="Line 1799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4" name="Line 1800"/>
              <p:cNvSpPr>
                <a:spLocks noChangeShapeType="1"/>
              </p:cNvSpPr>
              <p:nvPr/>
            </p:nvSpPr>
            <p:spPr bwMode="auto">
              <a:xfrm>
                <a:off x="3869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5" name="Line 1801"/>
              <p:cNvSpPr>
                <a:spLocks noChangeShapeType="1"/>
              </p:cNvSpPr>
              <p:nvPr/>
            </p:nvSpPr>
            <p:spPr bwMode="auto">
              <a:xfrm>
                <a:off x="3862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6" name="Line 1802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7" name="Line 1803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8" name="Line 1804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29" name="Line 1805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0" name="Line 1806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1" name="Line 1807"/>
              <p:cNvSpPr>
                <a:spLocks noChangeShapeType="1"/>
              </p:cNvSpPr>
              <p:nvPr/>
            </p:nvSpPr>
            <p:spPr bwMode="auto">
              <a:xfrm>
                <a:off x="3862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2" name="Line 1808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3" name="Line 1809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4" name="Line 1810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5" name="Line 1811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6" name="Line 1812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7" name="Line 1813"/>
              <p:cNvSpPr>
                <a:spLocks noChangeShapeType="1"/>
              </p:cNvSpPr>
              <p:nvPr/>
            </p:nvSpPr>
            <p:spPr bwMode="auto">
              <a:xfrm>
                <a:off x="3862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8" name="Line 1814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39" name="Line 1815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0" name="Line 1816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1" name="Line 1817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2" name="Line 1818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3" name="Line 1819"/>
              <p:cNvSpPr>
                <a:spLocks noChangeShapeType="1"/>
              </p:cNvSpPr>
              <p:nvPr/>
            </p:nvSpPr>
            <p:spPr bwMode="auto">
              <a:xfrm>
                <a:off x="3856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4" name="Line 1820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5" name="Line 1821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6" name="Line 1822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7" name="Line 1823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8" name="Line 1824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49" name="Line 1825"/>
              <p:cNvSpPr>
                <a:spLocks noChangeShapeType="1"/>
              </p:cNvSpPr>
              <p:nvPr/>
            </p:nvSpPr>
            <p:spPr bwMode="auto">
              <a:xfrm>
                <a:off x="3856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0" name="Line 1826"/>
              <p:cNvSpPr>
                <a:spLocks noChangeShapeType="1"/>
              </p:cNvSpPr>
              <p:nvPr/>
            </p:nvSpPr>
            <p:spPr bwMode="auto">
              <a:xfrm>
                <a:off x="3856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1" name="Line 1827"/>
              <p:cNvSpPr>
                <a:spLocks noChangeShapeType="1"/>
              </p:cNvSpPr>
              <p:nvPr/>
            </p:nvSpPr>
            <p:spPr bwMode="auto">
              <a:xfrm>
                <a:off x="3856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2" name="Line 1828"/>
              <p:cNvSpPr>
                <a:spLocks noChangeShapeType="1"/>
              </p:cNvSpPr>
              <p:nvPr/>
            </p:nvSpPr>
            <p:spPr bwMode="auto">
              <a:xfrm>
                <a:off x="3849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3" name="Line 1829"/>
              <p:cNvSpPr>
                <a:spLocks noChangeShapeType="1"/>
              </p:cNvSpPr>
              <p:nvPr/>
            </p:nvSpPr>
            <p:spPr bwMode="auto">
              <a:xfrm>
                <a:off x="3849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4" name="Line 1830"/>
              <p:cNvSpPr>
                <a:spLocks noChangeShapeType="1"/>
              </p:cNvSpPr>
              <p:nvPr/>
            </p:nvSpPr>
            <p:spPr bwMode="auto">
              <a:xfrm>
                <a:off x="3849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855" name="Line 1831"/>
              <p:cNvSpPr>
                <a:spLocks noChangeShapeType="1"/>
              </p:cNvSpPr>
              <p:nvPr/>
            </p:nvSpPr>
            <p:spPr bwMode="auto">
              <a:xfrm>
                <a:off x="3849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3569" name="Line 1832"/>
            <p:cNvSpPr>
              <a:spLocks noChangeShapeType="1"/>
            </p:cNvSpPr>
            <p:nvPr/>
          </p:nvSpPr>
          <p:spPr bwMode="auto">
            <a:xfrm>
              <a:off x="3849" y="3028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0" name="Line 1833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1" name="Line 1834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2" name="Line 1835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3" name="Line 1836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4" name="Line 1837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5" name="Line 1838"/>
            <p:cNvSpPr>
              <a:spLocks noChangeShapeType="1"/>
            </p:cNvSpPr>
            <p:nvPr/>
          </p:nvSpPr>
          <p:spPr bwMode="auto">
            <a:xfrm>
              <a:off x="3849" y="303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6" name="Line 1839"/>
            <p:cNvSpPr>
              <a:spLocks noChangeShapeType="1"/>
            </p:cNvSpPr>
            <p:nvPr/>
          </p:nvSpPr>
          <p:spPr bwMode="auto">
            <a:xfrm>
              <a:off x="3849" y="303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7" name="Line 1840"/>
            <p:cNvSpPr>
              <a:spLocks noChangeShapeType="1"/>
            </p:cNvSpPr>
            <p:nvPr/>
          </p:nvSpPr>
          <p:spPr bwMode="auto">
            <a:xfrm>
              <a:off x="3849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8" name="Line 1841"/>
            <p:cNvSpPr>
              <a:spLocks noChangeShapeType="1"/>
            </p:cNvSpPr>
            <p:nvPr/>
          </p:nvSpPr>
          <p:spPr bwMode="auto">
            <a:xfrm>
              <a:off x="3849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79" name="Line 1842"/>
            <p:cNvSpPr>
              <a:spLocks noChangeShapeType="1"/>
            </p:cNvSpPr>
            <p:nvPr/>
          </p:nvSpPr>
          <p:spPr bwMode="auto">
            <a:xfrm>
              <a:off x="3849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0" name="Line 1843"/>
            <p:cNvSpPr>
              <a:spLocks noChangeShapeType="1"/>
            </p:cNvSpPr>
            <p:nvPr/>
          </p:nvSpPr>
          <p:spPr bwMode="auto">
            <a:xfrm>
              <a:off x="3849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1" name="Line 1844"/>
            <p:cNvSpPr>
              <a:spLocks noChangeShapeType="1"/>
            </p:cNvSpPr>
            <p:nvPr/>
          </p:nvSpPr>
          <p:spPr bwMode="auto">
            <a:xfrm>
              <a:off x="3842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2" name="Line 1845"/>
            <p:cNvSpPr>
              <a:spLocks noChangeShapeType="1"/>
            </p:cNvSpPr>
            <p:nvPr/>
          </p:nvSpPr>
          <p:spPr bwMode="auto">
            <a:xfrm>
              <a:off x="3842" y="3041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3" name="Line 1846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4" name="Line 1847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5" name="Line 1848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6" name="Line 1849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7" name="Line 1850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8" name="Line 1851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89" name="Line 1852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0" name="Line 1853"/>
            <p:cNvSpPr>
              <a:spLocks noChangeShapeType="1"/>
            </p:cNvSpPr>
            <p:nvPr/>
          </p:nvSpPr>
          <p:spPr bwMode="auto">
            <a:xfrm>
              <a:off x="3842" y="304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1" name="Line 1854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2" name="Line 1855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3" name="Line 1856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4" name="Line 1857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5" name="Line 1858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6" name="Line 1859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7" name="Line 1860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8" name="Line 1861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99" name="Line 1862"/>
            <p:cNvSpPr>
              <a:spLocks noChangeShapeType="1"/>
            </p:cNvSpPr>
            <p:nvPr/>
          </p:nvSpPr>
          <p:spPr bwMode="auto">
            <a:xfrm>
              <a:off x="3842" y="305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0" name="Line 1863"/>
            <p:cNvSpPr>
              <a:spLocks noChangeShapeType="1"/>
            </p:cNvSpPr>
            <p:nvPr/>
          </p:nvSpPr>
          <p:spPr bwMode="auto">
            <a:xfrm>
              <a:off x="3842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1" name="Line 1864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2" name="Line 1865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3" name="Line 1866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4" name="Line 1867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5" name="Line 1868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6" name="Line 1869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7" name="Line 1870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8" name="Line 1871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09" name="Line 1872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0" name="Line 1873"/>
            <p:cNvSpPr>
              <a:spLocks noChangeShapeType="1"/>
            </p:cNvSpPr>
            <p:nvPr/>
          </p:nvSpPr>
          <p:spPr bwMode="auto">
            <a:xfrm>
              <a:off x="3842" y="306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1" name="Line 1874"/>
            <p:cNvSpPr>
              <a:spLocks noChangeShapeType="1"/>
            </p:cNvSpPr>
            <p:nvPr/>
          </p:nvSpPr>
          <p:spPr bwMode="auto">
            <a:xfrm>
              <a:off x="3835" y="306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2" name="Line 1875"/>
            <p:cNvSpPr>
              <a:spLocks noChangeShapeType="1"/>
            </p:cNvSpPr>
            <p:nvPr/>
          </p:nvSpPr>
          <p:spPr bwMode="auto">
            <a:xfrm>
              <a:off x="3835" y="306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3" name="Line 1876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4" name="Line 1877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5" name="Line 1878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6" name="Line 1879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7" name="Line 1880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8" name="Line 1881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19" name="Line 1882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0" name="Line 1883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1" name="Line 1884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2" name="Line 1885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3" name="Line 1886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4" name="Line 1887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5" name="Line 1888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6" name="Line 1889"/>
            <p:cNvSpPr>
              <a:spLocks noChangeShapeType="1"/>
            </p:cNvSpPr>
            <p:nvPr/>
          </p:nvSpPr>
          <p:spPr bwMode="auto">
            <a:xfrm>
              <a:off x="3835" y="3068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7" name="Line 1890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8" name="Line 1891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29" name="Line 1892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0" name="Line 1893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1" name="Line 1894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2" name="Line 1895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3" name="Line 1896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4" name="Line 1897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5" name="Line 1898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6" name="Line 1899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7" name="Line 1900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8" name="Line 1901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39" name="Line 1902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0" name="Line 1903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1" name="Line 1904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2" name="Line 1905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3" name="Line 1906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4" name="Line 1907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5" name="Line 1908"/>
            <p:cNvSpPr>
              <a:spLocks noChangeShapeType="1"/>
            </p:cNvSpPr>
            <p:nvPr/>
          </p:nvSpPr>
          <p:spPr bwMode="auto">
            <a:xfrm>
              <a:off x="3835" y="3075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6" name="Line 1909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7" name="Line 1910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8" name="Line 1911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49" name="Line 1912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0" name="Line 1913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1" name="Line 1914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2" name="Line 1915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3" name="Line 1916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4" name="Line 1917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55" name="Line 1918"/>
            <p:cNvSpPr>
              <a:spLocks noChangeShapeType="1"/>
            </p:cNvSpPr>
            <p:nvPr/>
          </p:nvSpPr>
          <p:spPr bwMode="auto">
            <a:xfrm>
              <a:off x="3835" y="3082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40" name="Line 1919"/>
          <p:cNvSpPr>
            <a:spLocks noChangeShapeType="1"/>
          </p:cNvSpPr>
          <p:nvPr/>
        </p:nvSpPr>
        <p:spPr bwMode="auto">
          <a:xfrm>
            <a:off x="762000" y="1076325"/>
            <a:ext cx="8415338" cy="1588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41" name="Line 1920"/>
          <p:cNvSpPr>
            <a:spLocks noChangeShapeType="1"/>
          </p:cNvSpPr>
          <p:nvPr/>
        </p:nvSpPr>
        <p:spPr bwMode="auto">
          <a:xfrm flipV="1">
            <a:off x="5627690" y="1057278"/>
            <a:ext cx="1587" cy="5534025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42" name="Rectangle 1921"/>
          <p:cNvSpPr>
            <a:spLocks noChangeArrowheads="1"/>
          </p:cNvSpPr>
          <p:nvPr/>
        </p:nvSpPr>
        <p:spPr bwMode="auto">
          <a:xfrm>
            <a:off x="2176463" y="2665415"/>
            <a:ext cx="20037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3100" b="1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 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7" name="Group 1922"/>
          <p:cNvGrpSpPr>
            <a:grpSpLocks/>
          </p:cNvGrpSpPr>
          <p:nvPr/>
        </p:nvGrpSpPr>
        <p:grpSpPr bwMode="auto">
          <a:xfrm>
            <a:off x="2590802" y="2735266"/>
            <a:ext cx="2697163" cy="701675"/>
            <a:chOff x="1392" y="1699"/>
            <a:chExt cx="1699" cy="442"/>
          </a:xfrm>
        </p:grpSpPr>
        <p:sp>
          <p:nvSpPr>
            <p:cNvPr id="23546" name="Rectangle 1923"/>
            <p:cNvSpPr>
              <a:spLocks noChangeArrowheads="1"/>
            </p:cNvSpPr>
            <p:nvPr/>
          </p:nvSpPr>
          <p:spPr bwMode="auto">
            <a:xfrm>
              <a:off x="1392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47" name="Rectangle 1924"/>
            <p:cNvSpPr>
              <a:spLocks noChangeArrowheads="1"/>
            </p:cNvSpPr>
            <p:nvPr/>
          </p:nvSpPr>
          <p:spPr bwMode="auto">
            <a:xfrm>
              <a:off x="1548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48" name="Rectangle 1925"/>
            <p:cNvSpPr>
              <a:spLocks noChangeArrowheads="1"/>
            </p:cNvSpPr>
            <p:nvPr/>
          </p:nvSpPr>
          <p:spPr bwMode="auto">
            <a:xfrm>
              <a:off x="1704" y="1699"/>
              <a:ext cx="151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49" name="Rectangle 1926"/>
            <p:cNvSpPr>
              <a:spLocks noChangeArrowheads="1"/>
            </p:cNvSpPr>
            <p:nvPr/>
          </p:nvSpPr>
          <p:spPr bwMode="auto">
            <a:xfrm>
              <a:off x="1854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0" name="Rectangle 1927"/>
            <p:cNvSpPr>
              <a:spLocks noChangeArrowheads="1"/>
            </p:cNvSpPr>
            <p:nvPr/>
          </p:nvSpPr>
          <p:spPr bwMode="auto">
            <a:xfrm>
              <a:off x="2010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1" name="Rectangle 1928"/>
            <p:cNvSpPr>
              <a:spLocks noChangeArrowheads="1"/>
            </p:cNvSpPr>
            <p:nvPr/>
          </p:nvSpPr>
          <p:spPr bwMode="auto">
            <a:xfrm>
              <a:off x="2166" y="1699"/>
              <a:ext cx="151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2" name="Rectangle 1929"/>
            <p:cNvSpPr>
              <a:spLocks noChangeArrowheads="1"/>
            </p:cNvSpPr>
            <p:nvPr/>
          </p:nvSpPr>
          <p:spPr bwMode="auto">
            <a:xfrm>
              <a:off x="2316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3" name="Rectangle 1930"/>
            <p:cNvSpPr>
              <a:spLocks noChangeArrowheads="1"/>
            </p:cNvSpPr>
            <p:nvPr/>
          </p:nvSpPr>
          <p:spPr bwMode="auto">
            <a:xfrm>
              <a:off x="2472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4" name="Rectangle 1931"/>
            <p:cNvSpPr>
              <a:spLocks noChangeArrowheads="1"/>
            </p:cNvSpPr>
            <p:nvPr/>
          </p:nvSpPr>
          <p:spPr bwMode="auto">
            <a:xfrm>
              <a:off x="2629" y="1699"/>
              <a:ext cx="150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5" name="Rectangle 1932"/>
            <p:cNvSpPr>
              <a:spLocks noChangeArrowheads="1"/>
            </p:cNvSpPr>
            <p:nvPr/>
          </p:nvSpPr>
          <p:spPr bwMode="auto">
            <a:xfrm>
              <a:off x="2778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6" name="Rectangle 1933"/>
            <p:cNvSpPr>
              <a:spLocks noChangeArrowheads="1"/>
            </p:cNvSpPr>
            <p:nvPr/>
          </p:nvSpPr>
          <p:spPr bwMode="auto">
            <a:xfrm>
              <a:off x="2934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7" name="Rectangle 1934"/>
            <p:cNvSpPr>
              <a:spLocks noChangeArrowheads="1"/>
            </p:cNvSpPr>
            <p:nvPr/>
          </p:nvSpPr>
          <p:spPr bwMode="auto">
            <a:xfrm>
              <a:off x="1507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8" name="Rectangle 1935"/>
            <p:cNvSpPr>
              <a:spLocks noChangeArrowheads="1"/>
            </p:cNvSpPr>
            <p:nvPr/>
          </p:nvSpPr>
          <p:spPr bwMode="auto">
            <a:xfrm>
              <a:off x="1657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59" name="Rectangle 1936"/>
            <p:cNvSpPr>
              <a:spLocks noChangeArrowheads="1"/>
            </p:cNvSpPr>
            <p:nvPr/>
          </p:nvSpPr>
          <p:spPr bwMode="auto">
            <a:xfrm>
              <a:off x="1813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0" name="Rectangle 1937"/>
            <p:cNvSpPr>
              <a:spLocks noChangeArrowheads="1"/>
            </p:cNvSpPr>
            <p:nvPr/>
          </p:nvSpPr>
          <p:spPr bwMode="auto">
            <a:xfrm>
              <a:off x="2119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1" name="Rectangle 1938"/>
            <p:cNvSpPr>
              <a:spLocks noChangeArrowheads="1"/>
            </p:cNvSpPr>
            <p:nvPr/>
          </p:nvSpPr>
          <p:spPr bwMode="auto">
            <a:xfrm>
              <a:off x="2275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2" name="Rectangle 1939"/>
            <p:cNvSpPr>
              <a:spLocks noChangeArrowheads="1"/>
            </p:cNvSpPr>
            <p:nvPr/>
          </p:nvSpPr>
          <p:spPr bwMode="auto">
            <a:xfrm>
              <a:off x="2581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3" name="Rectangle 1940"/>
            <p:cNvSpPr>
              <a:spLocks noChangeArrowheads="1"/>
            </p:cNvSpPr>
            <p:nvPr/>
          </p:nvSpPr>
          <p:spPr bwMode="auto">
            <a:xfrm>
              <a:off x="2737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3564" name="Rectangle 1941"/>
            <p:cNvSpPr>
              <a:spLocks noChangeArrowheads="1"/>
            </p:cNvSpPr>
            <p:nvPr/>
          </p:nvSpPr>
          <p:spPr bwMode="auto">
            <a:xfrm>
              <a:off x="2887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</p:grpSp>
      <p:grpSp>
        <p:nvGrpSpPr>
          <p:cNvPr id="8" name="Group 1942"/>
          <p:cNvGrpSpPr>
            <a:grpSpLocks/>
          </p:cNvGrpSpPr>
          <p:nvPr/>
        </p:nvGrpSpPr>
        <p:grpSpPr bwMode="auto">
          <a:xfrm>
            <a:off x="6102352" y="3463925"/>
            <a:ext cx="258763" cy="501650"/>
            <a:chOff x="3604" y="2158"/>
            <a:chExt cx="163" cy="316"/>
          </a:xfrm>
        </p:grpSpPr>
        <p:grpSp>
          <p:nvGrpSpPr>
            <p:cNvPr id="9" name="Group 1943"/>
            <p:cNvGrpSpPr>
              <a:grpSpLocks/>
            </p:cNvGrpSpPr>
            <p:nvPr/>
          </p:nvGrpSpPr>
          <p:grpSpPr bwMode="auto">
            <a:xfrm>
              <a:off x="3604" y="2158"/>
              <a:ext cx="163" cy="306"/>
              <a:chOff x="3604" y="2158"/>
              <a:chExt cx="163" cy="306"/>
            </a:xfrm>
          </p:grpSpPr>
          <p:sp>
            <p:nvSpPr>
              <p:cNvPr id="23542" name="Freeform 1944"/>
              <p:cNvSpPr>
                <a:spLocks/>
              </p:cNvSpPr>
              <p:nvPr/>
            </p:nvSpPr>
            <p:spPr bwMode="auto">
              <a:xfrm>
                <a:off x="3604" y="2158"/>
                <a:ext cx="156" cy="156"/>
              </a:xfrm>
              <a:custGeom>
                <a:avLst/>
                <a:gdLst>
                  <a:gd name="T0" fmla="*/ 0 w 156"/>
                  <a:gd name="T1" fmla="*/ 122 h 156"/>
                  <a:gd name="T2" fmla="*/ 82 w 156"/>
                  <a:gd name="T3" fmla="*/ 0 h 156"/>
                  <a:gd name="T4" fmla="*/ 156 w 156"/>
                  <a:gd name="T5" fmla="*/ 122 h 156"/>
                  <a:gd name="T6" fmla="*/ 156 w 156"/>
                  <a:gd name="T7" fmla="*/ 156 h 156"/>
                  <a:gd name="T8" fmla="*/ 0 w 156"/>
                  <a:gd name="T9" fmla="*/ 156 h 156"/>
                  <a:gd name="T10" fmla="*/ 0 w 156"/>
                  <a:gd name="T11" fmla="*/ 12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6"/>
                  <a:gd name="T19" fmla="*/ 0 h 156"/>
                  <a:gd name="T20" fmla="*/ 156 w 15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6" h="156">
                    <a:moveTo>
                      <a:pt x="0" y="122"/>
                    </a:moveTo>
                    <a:lnTo>
                      <a:pt x="82" y="0"/>
                    </a:lnTo>
                    <a:lnTo>
                      <a:pt x="156" y="122"/>
                    </a:lnTo>
                    <a:lnTo>
                      <a:pt x="156" y="156"/>
                    </a:lnTo>
                    <a:lnTo>
                      <a:pt x="0" y="156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0000DD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43" name="Freeform 1945"/>
              <p:cNvSpPr>
                <a:spLocks/>
              </p:cNvSpPr>
              <p:nvPr/>
            </p:nvSpPr>
            <p:spPr bwMode="auto">
              <a:xfrm>
                <a:off x="3604" y="2158"/>
                <a:ext cx="163" cy="163"/>
              </a:xfrm>
              <a:custGeom>
                <a:avLst/>
                <a:gdLst>
                  <a:gd name="T0" fmla="*/ 0 w 163"/>
                  <a:gd name="T1" fmla="*/ 122 h 163"/>
                  <a:gd name="T2" fmla="*/ 82 w 163"/>
                  <a:gd name="T3" fmla="*/ 0 h 163"/>
                  <a:gd name="T4" fmla="*/ 163 w 163"/>
                  <a:gd name="T5" fmla="*/ 122 h 163"/>
                  <a:gd name="T6" fmla="*/ 163 w 163"/>
                  <a:gd name="T7" fmla="*/ 163 h 163"/>
                  <a:gd name="T8" fmla="*/ 0 w 163"/>
                  <a:gd name="T9" fmla="*/ 163 h 163"/>
                  <a:gd name="T10" fmla="*/ 0 w 163"/>
                  <a:gd name="T11" fmla="*/ 122 h 1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3"/>
                  <a:gd name="T19" fmla="*/ 0 h 163"/>
                  <a:gd name="T20" fmla="*/ 163 w 163"/>
                  <a:gd name="T21" fmla="*/ 163 h 1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3" h="163">
                    <a:moveTo>
                      <a:pt x="0" y="122"/>
                    </a:moveTo>
                    <a:lnTo>
                      <a:pt x="82" y="0"/>
                    </a:lnTo>
                    <a:lnTo>
                      <a:pt x="163" y="122"/>
                    </a:lnTo>
                    <a:lnTo>
                      <a:pt x="163" y="163"/>
                    </a:lnTo>
                    <a:lnTo>
                      <a:pt x="0" y="163"/>
                    </a:lnTo>
                    <a:lnTo>
                      <a:pt x="0" y="122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44" name="Freeform 1946"/>
              <p:cNvSpPr>
                <a:spLocks/>
              </p:cNvSpPr>
              <p:nvPr/>
            </p:nvSpPr>
            <p:spPr bwMode="auto">
              <a:xfrm>
                <a:off x="3604" y="2287"/>
                <a:ext cx="156" cy="177"/>
              </a:xfrm>
              <a:custGeom>
                <a:avLst/>
                <a:gdLst>
                  <a:gd name="T0" fmla="*/ 0 w 156"/>
                  <a:gd name="T1" fmla="*/ 136 h 177"/>
                  <a:gd name="T2" fmla="*/ 41 w 156"/>
                  <a:gd name="T3" fmla="*/ 0 h 177"/>
                  <a:gd name="T4" fmla="*/ 116 w 156"/>
                  <a:gd name="T5" fmla="*/ 0 h 177"/>
                  <a:gd name="T6" fmla="*/ 156 w 156"/>
                  <a:gd name="T7" fmla="*/ 136 h 177"/>
                  <a:gd name="T8" fmla="*/ 156 w 156"/>
                  <a:gd name="T9" fmla="*/ 177 h 177"/>
                  <a:gd name="T10" fmla="*/ 0 w 156"/>
                  <a:gd name="T11" fmla="*/ 177 h 177"/>
                  <a:gd name="T12" fmla="*/ 0 w 156"/>
                  <a:gd name="T13" fmla="*/ 136 h 1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177"/>
                  <a:gd name="T23" fmla="*/ 156 w 156"/>
                  <a:gd name="T24" fmla="*/ 177 h 1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177">
                    <a:moveTo>
                      <a:pt x="0" y="136"/>
                    </a:moveTo>
                    <a:lnTo>
                      <a:pt x="41" y="0"/>
                    </a:lnTo>
                    <a:lnTo>
                      <a:pt x="116" y="0"/>
                    </a:lnTo>
                    <a:lnTo>
                      <a:pt x="156" y="136"/>
                    </a:lnTo>
                    <a:lnTo>
                      <a:pt x="156" y="177"/>
                    </a:lnTo>
                    <a:lnTo>
                      <a:pt x="0" y="177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0000DD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45" name="Freeform 1947"/>
              <p:cNvSpPr>
                <a:spLocks/>
              </p:cNvSpPr>
              <p:nvPr/>
            </p:nvSpPr>
            <p:spPr bwMode="auto">
              <a:xfrm>
                <a:off x="3604" y="2287"/>
                <a:ext cx="163" cy="177"/>
              </a:xfrm>
              <a:custGeom>
                <a:avLst/>
                <a:gdLst>
                  <a:gd name="T0" fmla="*/ 0 w 163"/>
                  <a:gd name="T1" fmla="*/ 143 h 177"/>
                  <a:gd name="T2" fmla="*/ 41 w 163"/>
                  <a:gd name="T3" fmla="*/ 0 h 177"/>
                  <a:gd name="T4" fmla="*/ 122 w 163"/>
                  <a:gd name="T5" fmla="*/ 0 h 177"/>
                  <a:gd name="T6" fmla="*/ 163 w 163"/>
                  <a:gd name="T7" fmla="*/ 143 h 177"/>
                  <a:gd name="T8" fmla="*/ 163 w 163"/>
                  <a:gd name="T9" fmla="*/ 177 h 177"/>
                  <a:gd name="T10" fmla="*/ 0 w 163"/>
                  <a:gd name="T11" fmla="*/ 177 h 177"/>
                  <a:gd name="T12" fmla="*/ 0 w 163"/>
                  <a:gd name="T13" fmla="*/ 143 h 1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77"/>
                  <a:gd name="T23" fmla="*/ 163 w 163"/>
                  <a:gd name="T24" fmla="*/ 177 h 1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77">
                    <a:moveTo>
                      <a:pt x="0" y="143"/>
                    </a:moveTo>
                    <a:lnTo>
                      <a:pt x="41" y="0"/>
                    </a:lnTo>
                    <a:lnTo>
                      <a:pt x="122" y="0"/>
                    </a:lnTo>
                    <a:lnTo>
                      <a:pt x="163" y="143"/>
                    </a:lnTo>
                    <a:lnTo>
                      <a:pt x="163" y="177"/>
                    </a:lnTo>
                    <a:lnTo>
                      <a:pt x="0" y="177"/>
                    </a:lnTo>
                    <a:lnTo>
                      <a:pt x="0" y="143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0" name="Group 1948"/>
            <p:cNvGrpSpPr>
              <a:grpSpLocks/>
            </p:cNvGrpSpPr>
            <p:nvPr/>
          </p:nvGrpSpPr>
          <p:grpSpPr bwMode="auto">
            <a:xfrm>
              <a:off x="3604" y="2280"/>
              <a:ext cx="163" cy="194"/>
              <a:chOff x="3604" y="2280"/>
              <a:chExt cx="163" cy="194"/>
            </a:xfrm>
          </p:grpSpPr>
          <p:sp>
            <p:nvSpPr>
              <p:cNvPr id="23539" name="Rectangle 1949"/>
              <p:cNvSpPr>
                <a:spLocks noChangeArrowheads="1"/>
              </p:cNvSpPr>
              <p:nvPr/>
            </p:nvSpPr>
            <p:spPr bwMode="auto">
              <a:xfrm>
                <a:off x="3607" y="2433"/>
                <a:ext cx="157" cy="4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 sz="2400"/>
              </a:p>
            </p:txBody>
          </p:sp>
          <p:sp>
            <p:nvSpPr>
              <p:cNvPr id="23540" name="Freeform 1950"/>
              <p:cNvSpPr>
                <a:spLocks/>
              </p:cNvSpPr>
              <p:nvPr/>
            </p:nvSpPr>
            <p:spPr bwMode="auto">
              <a:xfrm>
                <a:off x="3604" y="2280"/>
                <a:ext cx="156" cy="34"/>
              </a:xfrm>
              <a:custGeom>
                <a:avLst/>
                <a:gdLst>
                  <a:gd name="T0" fmla="*/ 0 w 156"/>
                  <a:gd name="T1" fmla="*/ 0 h 34"/>
                  <a:gd name="T2" fmla="*/ 0 w 156"/>
                  <a:gd name="T3" fmla="*/ 34 h 34"/>
                  <a:gd name="T4" fmla="*/ 27 w 156"/>
                  <a:gd name="T5" fmla="*/ 34 h 34"/>
                  <a:gd name="T6" fmla="*/ 41 w 156"/>
                  <a:gd name="T7" fmla="*/ 7 h 34"/>
                  <a:gd name="T8" fmla="*/ 116 w 156"/>
                  <a:gd name="T9" fmla="*/ 7 h 34"/>
                  <a:gd name="T10" fmla="*/ 129 w 156"/>
                  <a:gd name="T11" fmla="*/ 34 h 34"/>
                  <a:gd name="T12" fmla="*/ 156 w 156"/>
                  <a:gd name="T13" fmla="*/ 34 h 34"/>
                  <a:gd name="T14" fmla="*/ 156 w 156"/>
                  <a:gd name="T15" fmla="*/ 0 h 34"/>
                  <a:gd name="T16" fmla="*/ 0 w 15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6"/>
                  <a:gd name="T28" fmla="*/ 0 h 34"/>
                  <a:gd name="T29" fmla="*/ 156 w 156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6" h="34">
                    <a:moveTo>
                      <a:pt x="0" y="0"/>
                    </a:moveTo>
                    <a:lnTo>
                      <a:pt x="0" y="34"/>
                    </a:lnTo>
                    <a:lnTo>
                      <a:pt x="27" y="34"/>
                    </a:lnTo>
                    <a:lnTo>
                      <a:pt x="41" y="7"/>
                    </a:lnTo>
                    <a:lnTo>
                      <a:pt x="116" y="7"/>
                    </a:lnTo>
                    <a:lnTo>
                      <a:pt x="129" y="34"/>
                    </a:lnTo>
                    <a:lnTo>
                      <a:pt x="156" y="34"/>
                    </a:lnTo>
                    <a:lnTo>
                      <a:pt x="1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41" name="Freeform 1951"/>
              <p:cNvSpPr>
                <a:spLocks/>
              </p:cNvSpPr>
              <p:nvPr/>
            </p:nvSpPr>
            <p:spPr bwMode="auto">
              <a:xfrm>
                <a:off x="3604" y="2280"/>
                <a:ext cx="163" cy="41"/>
              </a:xfrm>
              <a:custGeom>
                <a:avLst/>
                <a:gdLst>
                  <a:gd name="T0" fmla="*/ 0 w 163"/>
                  <a:gd name="T1" fmla="*/ 0 h 41"/>
                  <a:gd name="T2" fmla="*/ 0 w 163"/>
                  <a:gd name="T3" fmla="*/ 41 h 41"/>
                  <a:gd name="T4" fmla="*/ 34 w 163"/>
                  <a:gd name="T5" fmla="*/ 41 h 41"/>
                  <a:gd name="T6" fmla="*/ 41 w 163"/>
                  <a:gd name="T7" fmla="*/ 14 h 41"/>
                  <a:gd name="T8" fmla="*/ 122 w 163"/>
                  <a:gd name="T9" fmla="*/ 14 h 41"/>
                  <a:gd name="T10" fmla="*/ 129 w 163"/>
                  <a:gd name="T11" fmla="*/ 41 h 41"/>
                  <a:gd name="T12" fmla="*/ 163 w 163"/>
                  <a:gd name="T13" fmla="*/ 41 h 41"/>
                  <a:gd name="T14" fmla="*/ 163 w 163"/>
                  <a:gd name="T15" fmla="*/ 0 h 41"/>
                  <a:gd name="T16" fmla="*/ 0 w 163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"/>
                  <a:gd name="T28" fmla="*/ 0 h 41"/>
                  <a:gd name="T29" fmla="*/ 163 w 163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" h="41">
                    <a:moveTo>
                      <a:pt x="0" y="0"/>
                    </a:moveTo>
                    <a:lnTo>
                      <a:pt x="0" y="41"/>
                    </a:lnTo>
                    <a:lnTo>
                      <a:pt x="34" y="41"/>
                    </a:lnTo>
                    <a:lnTo>
                      <a:pt x="41" y="14"/>
                    </a:lnTo>
                    <a:lnTo>
                      <a:pt x="122" y="14"/>
                    </a:lnTo>
                    <a:lnTo>
                      <a:pt x="129" y="41"/>
                    </a:lnTo>
                    <a:lnTo>
                      <a:pt x="163" y="41"/>
                    </a:lnTo>
                    <a:lnTo>
                      <a:pt x="16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  <p:grpSp>
        <p:nvGrpSpPr>
          <p:cNvPr id="11" name="Group 1955"/>
          <p:cNvGrpSpPr>
            <a:grpSpLocks/>
          </p:cNvGrpSpPr>
          <p:nvPr/>
        </p:nvGrpSpPr>
        <p:grpSpPr bwMode="auto">
          <a:xfrm>
            <a:off x="2543177" y="4714878"/>
            <a:ext cx="1262063" cy="733425"/>
            <a:chOff x="1362" y="2946"/>
            <a:chExt cx="795" cy="462"/>
          </a:xfrm>
        </p:grpSpPr>
        <p:sp>
          <p:nvSpPr>
            <p:cNvPr id="23535" name="Freeform 1956"/>
            <p:cNvSpPr>
              <a:spLocks/>
            </p:cNvSpPr>
            <p:nvPr/>
          </p:nvSpPr>
          <p:spPr bwMode="auto">
            <a:xfrm>
              <a:off x="2028" y="3320"/>
              <a:ext cx="129" cy="88"/>
            </a:xfrm>
            <a:custGeom>
              <a:avLst/>
              <a:gdLst>
                <a:gd name="T0" fmla="*/ 129 w 129"/>
                <a:gd name="T1" fmla="*/ 88 h 88"/>
                <a:gd name="T2" fmla="*/ 0 w 129"/>
                <a:gd name="T3" fmla="*/ 54 h 88"/>
                <a:gd name="T4" fmla="*/ 13 w 129"/>
                <a:gd name="T5" fmla="*/ 27 h 88"/>
                <a:gd name="T6" fmla="*/ 34 w 129"/>
                <a:gd name="T7" fmla="*/ 0 h 88"/>
                <a:gd name="T8" fmla="*/ 129 w 129"/>
                <a:gd name="T9" fmla="*/ 8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88"/>
                <a:gd name="T17" fmla="*/ 129 w 12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88">
                  <a:moveTo>
                    <a:pt x="129" y="88"/>
                  </a:moveTo>
                  <a:lnTo>
                    <a:pt x="0" y="54"/>
                  </a:lnTo>
                  <a:lnTo>
                    <a:pt x="13" y="27"/>
                  </a:lnTo>
                  <a:lnTo>
                    <a:pt x="34" y="0"/>
                  </a:lnTo>
                  <a:lnTo>
                    <a:pt x="129" y="8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36" name="Line 1957"/>
            <p:cNvSpPr>
              <a:spLocks noChangeShapeType="1"/>
            </p:cNvSpPr>
            <p:nvPr/>
          </p:nvSpPr>
          <p:spPr bwMode="auto">
            <a:xfrm>
              <a:off x="1362" y="2946"/>
              <a:ext cx="679" cy="401"/>
            </a:xfrm>
            <a:prstGeom prst="line">
              <a:avLst/>
            </a:prstGeom>
            <a:noFill/>
            <a:ln w="4286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2" name="Group 1958"/>
          <p:cNvGrpSpPr>
            <a:grpSpLocks/>
          </p:cNvGrpSpPr>
          <p:nvPr/>
        </p:nvGrpSpPr>
        <p:grpSpPr bwMode="auto">
          <a:xfrm>
            <a:off x="4010027" y="4683125"/>
            <a:ext cx="1262063" cy="744538"/>
            <a:chOff x="2286" y="2926"/>
            <a:chExt cx="795" cy="469"/>
          </a:xfrm>
        </p:grpSpPr>
        <p:sp>
          <p:nvSpPr>
            <p:cNvPr id="23533" name="Freeform 1959"/>
            <p:cNvSpPr>
              <a:spLocks/>
            </p:cNvSpPr>
            <p:nvPr/>
          </p:nvSpPr>
          <p:spPr bwMode="auto">
            <a:xfrm>
              <a:off x="2952" y="2926"/>
              <a:ext cx="129" cy="95"/>
            </a:xfrm>
            <a:custGeom>
              <a:avLst/>
              <a:gdLst>
                <a:gd name="T0" fmla="*/ 129 w 129"/>
                <a:gd name="T1" fmla="*/ 0 h 95"/>
                <a:gd name="T2" fmla="*/ 34 w 129"/>
                <a:gd name="T3" fmla="*/ 95 h 95"/>
                <a:gd name="T4" fmla="*/ 13 w 129"/>
                <a:gd name="T5" fmla="*/ 68 h 95"/>
                <a:gd name="T6" fmla="*/ 0 w 129"/>
                <a:gd name="T7" fmla="*/ 40 h 95"/>
                <a:gd name="T8" fmla="*/ 129 w 129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95"/>
                <a:gd name="T17" fmla="*/ 129 w 129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95">
                  <a:moveTo>
                    <a:pt x="129" y="0"/>
                  </a:moveTo>
                  <a:lnTo>
                    <a:pt x="34" y="95"/>
                  </a:lnTo>
                  <a:lnTo>
                    <a:pt x="13" y="68"/>
                  </a:lnTo>
                  <a:lnTo>
                    <a:pt x="0" y="4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34" name="Line 1960"/>
            <p:cNvSpPr>
              <a:spLocks noChangeShapeType="1"/>
            </p:cNvSpPr>
            <p:nvPr/>
          </p:nvSpPr>
          <p:spPr bwMode="auto">
            <a:xfrm flipV="1">
              <a:off x="2286" y="2994"/>
              <a:ext cx="679" cy="401"/>
            </a:xfrm>
            <a:prstGeom prst="line">
              <a:avLst/>
            </a:prstGeom>
            <a:noFill/>
            <a:ln w="4286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3" name="Group 1961"/>
          <p:cNvGrpSpPr>
            <a:grpSpLocks/>
          </p:cNvGrpSpPr>
          <p:nvPr/>
        </p:nvGrpSpPr>
        <p:grpSpPr bwMode="auto">
          <a:xfrm>
            <a:off x="2833688" y="4487866"/>
            <a:ext cx="476250" cy="509587"/>
            <a:chOff x="1545" y="2803"/>
            <a:chExt cx="300" cy="321"/>
          </a:xfrm>
        </p:grpSpPr>
        <p:grpSp>
          <p:nvGrpSpPr>
            <p:cNvPr id="14" name="Group 1962"/>
            <p:cNvGrpSpPr>
              <a:grpSpLocks/>
            </p:cNvGrpSpPr>
            <p:nvPr/>
          </p:nvGrpSpPr>
          <p:grpSpPr bwMode="auto">
            <a:xfrm>
              <a:off x="1545" y="2803"/>
              <a:ext cx="300" cy="273"/>
              <a:chOff x="1545" y="2803"/>
              <a:chExt cx="300" cy="273"/>
            </a:xfrm>
          </p:grpSpPr>
          <p:sp>
            <p:nvSpPr>
              <p:cNvPr id="23333" name="Line 1963"/>
              <p:cNvSpPr>
                <a:spLocks noChangeShapeType="1"/>
              </p:cNvSpPr>
              <p:nvPr/>
            </p:nvSpPr>
            <p:spPr bwMode="auto">
              <a:xfrm flipV="1">
                <a:off x="1545" y="2858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4" name="Line 1964"/>
              <p:cNvSpPr>
                <a:spLocks noChangeShapeType="1"/>
              </p:cNvSpPr>
              <p:nvPr/>
            </p:nvSpPr>
            <p:spPr bwMode="auto">
              <a:xfrm flipV="1">
                <a:off x="1552" y="2851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5" name="Line 1965"/>
              <p:cNvSpPr>
                <a:spLocks noChangeShapeType="1"/>
              </p:cNvSpPr>
              <p:nvPr/>
            </p:nvSpPr>
            <p:spPr bwMode="auto">
              <a:xfrm flipV="1">
                <a:off x="1559" y="284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6" name="Line 1966"/>
              <p:cNvSpPr>
                <a:spLocks noChangeShapeType="1"/>
              </p:cNvSpPr>
              <p:nvPr/>
            </p:nvSpPr>
            <p:spPr bwMode="auto">
              <a:xfrm>
                <a:off x="1559" y="2844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7" name="Line 1967"/>
              <p:cNvSpPr>
                <a:spLocks noChangeShapeType="1"/>
              </p:cNvSpPr>
              <p:nvPr/>
            </p:nvSpPr>
            <p:spPr bwMode="auto">
              <a:xfrm flipV="1">
                <a:off x="1565" y="283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8" name="Line 1968"/>
              <p:cNvSpPr>
                <a:spLocks noChangeShapeType="1"/>
              </p:cNvSpPr>
              <p:nvPr/>
            </p:nvSpPr>
            <p:spPr bwMode="auto">
              <a:xfrm flipV="1">
                <a:off x="1572" y="283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39" name="Line 1969"/>
              <p:cNvSpPr>
                <a:spLocks noChangeShapeType="1"/>
              </p:cNvSpPr>
              <p:nvPr/>
            </p:nvSpPr>
            <p:spPr bwMode="auto">
              <a:xfrm>
                <a:off x="1572" y="283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0" name="Line 1970"/>
              <p:cNvSpPr>
                <a:spLocks noChangeShapeType="1"/>
              </p:cNvSpPr>
              <p:nvPr/>
            </p:nvSpPr>
            <p:spPr bwMode="auto">
              <a:xfrm flipV="1">
                <a:off x="1579" y="282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1" name="Line 1971"/>
              <p:cNvSpPr>
                <a:spLocks noChangeShapeType="1"/>
              </p:cNvSpPr>
              <p:nvPr/>
            </p:nvSpPr>
            <p:spPr bwMode="auto">
              <a:xfrm>
                <a:off x="1579" y="282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2" name="Line 1972"/>
              <p:cNvSpPr>
                <a:spLocks noChangeShapeType="1"/>
              </p:cNvSpPr>
              <p:nvPr/>
            </p:nvSpPr>
            <p:spPr bwMode="auto">
              <a:xfrm flipV="1">
                <a:off x="1586" y="281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3" name="Line 1973"/>
              <p:cNvSpPr>
                <a:spLocks noChangeShapeType="1"/>
              </p:cNvSpPr>
              <p:nvPr/>
            </p:nvSpPr>
            <p:spPr bwMode="auto">
              <a:xfrm flipV="1">
                <a:off x="1593" y="2810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4" name="Line 1974"/>
              <p:cNvSpPr>
                <a:spLocks noChangeShapeType="1"/>
              </p:cNvSpPr>
              <p:nvPr/>
            </p:nvSpPr>
            <p:spPr bwMode="auto">
              <a:xfrm>
                <a:off x="1599" y="281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5" name="Line 1975"/>
              <p:cNvSpPr>
                <a:spLocks noChangeShapeType="1"/>
              </p:cNvSpPr>
              <p:nvPr/>
            </p:nvSpPr>
            <p:spPr bwMode="auto">
              <a:xfrm flipV="1">
                <a:off x="1606" y="28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6" name="Line 1976"/>
              <p:cNvSpPr>
                <a:spLocks noChangeShapeType="1"/>
              </p:cNvSpPr>
              <p:nvPr/>
            </p:nvSpPr>
            <p:spPr bwMode="auto">
              <a:xfrm>
                <a:off x="1606" y="280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7" name="Line 1977"/>
              <p:cNvSpPr>
                <a:spLocks noChangeShapeType="1"/>
              </p:cNvSpPr>
              <p:nvPr/>
            </p:nvSpPr>
            <p:spPr bwMode="auto">
              <a:xfrm>
                <a:off x="1613" y="281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8" name="Line 1978"/>
              <p:cNvSpPr>
                <a:spLocks noChangeShapeType="1"/>
              </p:cNvSpPr>
              <p:nvPr/>
            </p:nvSpPr>
            <p:spPr bwMode="auto">
              <a:xfrm flipV="1">
                <a:off x="1606" y="281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49" name="Line 1979"/>
              <p:cNvSpPr>
                <a:spLocks noChangeShapeType="1"/>
              </p:cNvSpPr>
              <p:nvPr/>
            </p:nvSpPr>
            <p:spPr bwMode="auto">
              <a:xfrm>
                <a:off x="1606" y="282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0" name="Line 1980"/>
              <p:cNvSpPr>
                <a:spLocks noChangeShapeType="1"/>
              </p:cNvSpPr>
              <p:nvPr/>
            </p:nvSpPr>
            <p:spPr bwMode="auto">
              <a:xfrm>
                <a:off x="1606" y="283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1" name="Line 1981"/>
              <p:cNvSpPr>
                <a:spLocks noChangeShapeType="1"/>
              </p:cNvSpPr>
              <p:nvPr/>
            </p:nvSpPr>
            <p:spPr bwMode="auto">
              <a:xfrm flipV="1">
                <a:off x="1599" y="283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2" name="Line 1982"/>
              <p:cNvSpPr>
                <a:spLocks noChangeShapeType="1"/>
              </p:cNvSpPr>
              <p:nvPr/>
            </p:nvSpPr>
            <p:spPr bwMode="auto">
              <a:xfrm>
                <a:off x="1599" y="284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3" name="Line 1983"/>
              <p:cNvSpPr>
                <a:spLocks noChangeShapeType="1"/>
              </p:cNvSpPr>
              <p:nvPr/>
            </p:nvSpPr>
            <p:spPr bwMode="auto">
              <a:xfrm>
                <a:off x="1599" y="285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4" name="Line 1984"/>
              <p:cNvSpPr>
                <a:spLocks noChangeShapeType="1"/>
              </p:cNvSpPr>
              <p:nvPr/>
            </p:nvSpPr>
            <p:spPr bwMode="auto">
              <a:xfrm flipV="1">
                <a:off x="1593" y="2858"/>
                <a:ext cx="6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5" name="Line 1985"/>
              <p:cNvSpPr>
                <a:spLocks noChangeShapeType="1"/>
              </p:cNvSpPr>
              <p:nvPr/>
            </p:nvSpPr>
            <p:spPr bwMode="auto">
              <a:xfrm>
                <a:off x="1593" y="286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6" name="Line 1986"/>
              <p:cNvSpPr>
                <a:spLocks noChangeShapeType="1"/>
              </p:cNvSpPr>
              <p:nvPr/>
            </p:nvSpPr>
            <p:spPr bwMode="auto">
              <a:xfrm>
                <a:off x="1593" y="28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7" name="Line 1987"/>
              <p:cNvSpPr>
                <a:spLocks noChangeShapeType="1"/>
              </p:cNvSpPr>
              <p:nvPr/>
            </p:nvSpPr>
            <p:spPr bwMode="auto">
              <a:xfrm flipV="1">
                <a:off x="1586" y="287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8" name="Line 1988"/>
              <p:cNvSpPr>
                <a:spLocks noChangeShapeType="1"/>
              </p:cNvSpPr>
              <p:nvPr/>
            </p:nvSpPr>
            <p:spPr bwMode="auto">
              <a:xfrm>
                <a:off x="1586" y="288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59" name="Line 1989"/>
              <p:cNvSpPr>
                <a:spLocks noChangeShapeType="1"/>
              </p:cNvSpPr>
              <p:nvPr/>
            </p:nvSpPr>
            <p:spPr bwMode="auto">
              <a:xfrm flipV="1">
                <a:off x="1579" y="2892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0" name="Line 1990"/>
              <p:cNvSpPr>
                <a:spLocks noChangeShapeType="1"/>
              </p:cNvSpPr>
              <p:nvPr/>
            </p:nvSpPr>
            <p:spPr bwMode="auto">
              <a:xfrm>
                <a:off x="1579" y="289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1" name="Line 1991"/>
              <p:cNvSpPr>
                <a:spLocks noChangeShapeType="1"/>
              </p:cNvSpPr>
              <p:nvPr/>
            </p:nvSpPr>
            <p:spPr bwMode="auto">
              <a:xfrm flipV="1">
                <a:off x="1572" y="2905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2" name="Line 1992"/>
              <p:cNvSpPr>
                <a:spLocks noChangeShapeType="1"/>
              </p:cNvSpPr>
              <p:nvPr/>
            </p:nvSpPr>
            <p:spPr bwMode="auto">
              <a:xfrm>
                <a:off x="1572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3" name="Line 1993"/>
              <p:cNvSpPr>
                <a:spLocks noChangeShapeType="1"/>
              </p:cNvSpPr>
              <p:nvPr/>
            </p:nvSpPr>
            <p:spPr bwMode="auto">
              <a:xfrm>
                <a:off x="1572" y="291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4" name="Line 1994"/>
              <p:cNvSpPr>
                <a:spLocks noChangeShapeType="1"/>
              </p:cNvSpPr>
              <p:nvPr/>
            </p:nvSpPr>
            <p:spPr bwMode="auto">
              <a:xfrm flipV="1">
                <a:off x="1565" y="2926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5" name="Line 1995"/>
              <p:cNvSpPr>
                <a:spLocks noChangeShapeType="1"/>
              </p:cNvSpPr>
              <p:nvPr/>
            </p:nvSpPr>
            <p:spPr bwMode="auto">
              <a:xfrm>
                <a:off x="1565" y="293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6" name="Line 1996"/>
              <p:cNvSpPr>
                <a:spLocks noChangeShapeType="1"/>
              </p:cNvSpPr>
              <p:nvPr/>
            </p:nvSpPr>
            <p:spPr bwMode="auto">
              <a:xfrm>
                <a:off x="1565" y="29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7" name="Line 1997"/>
              <p:cNvSpPr>
                <a:spLocks noChangeShapeType="1"/>
              </p:cNvSpPr>
              <p:nvPr/>
            </p:nvSpPr>
            <p:spPr bwMode="auto">
              <a:xfrm>
                <a:off x="1559" y="2946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8" name="Line 1998"/>
              <p:cNvSpPr>
                <a:spLocks noChangeShapeType="1"/>
              </p:cNvSpPr>
              <p:nvPr/>
            </p:nvSpPr>
            <p:spPr bwMode="auto">
              <a:xfrm>
                <a:off x="1559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69" name="Line 1999"/>
              <p:cNvSpPr>
                <a:spLocks noChangeShapeType="1"/>
              </p:cNvSpPr>
              <p:nvPr/>
            </p:nvSpPr>
            <p:spPr bwMode="auto">
              <a:xfrm>
                <a:off x="1559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0" name="Line 2000"/>
              <p:cNvSpPr>
                <a:spLocks noChangeShapeType="1"/>
              </p:cNvSpPr>
              <p:nvPr/>
            </p:nvSpPr>
            <p:spPr bwMode="auto">
              <a:xfrm>
                <a:off x="1559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1" name="Line 2001"/>
              <p:cNvSpPr>
                <a:spLocks noChangeShapeType="1"/>
              </p:cNvSpPr>
              <p:nvPr/>
            </p:nvSpPr>
            <p:spPr bwMode="auto">
              <a:xfrm>
                <a:off x="1559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2" name="Line 2002"/>
              <p:cNvSpPr>
                <a:spLocks noChangeShapeType="1"/>
              </p:cNvSpPr>
              <p:nvPr/>
            </p:nvSpPr>
            <p:spPr bwMode="auto">
              <a:xfrm>
                <a:off x="1559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3" name="Line 2003"/>
              <p:cNvSpPr>
                <a:spLocks noChangeShapeType="1"/>
              </p:cNvSpPr>
              <p:nvPr/>
            </p:nvSpPr>
            <p:spPr bwMode="auto">
              <a:xfrm>
                <a:off x="1559" y="2980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4" name="Line 2004"/>
              <p:cNvSpPr>
                <a:spLocks noChangeShapeType="1"/>
              </p:cNvSpPr>
              <p:nvPr/>
            </p:nvSpPr>
            <p:spPr bwMode="auto">
              <a:xfrm flipV="1">
                <a:off x="1565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5" name="Line 2005"/>
              <p:cNvSpPr>
                <a:spLocks noChangeShapeType="1"/>
              </p:cNvSpPr>
              <p:nvPr/>
            </p:nvSpPr>
            <p:spPr bwMode="auto">
              <a:xfrm>
                <a:off x="1565" y="297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6" name="Line 2006"/>
              <p:cNvSpPr>
                <a:spLocks noChangeShapeType="1"/>
              </p:cNvSpPr>
              <p:nvPr/>
            </p:nvSpPr>
            <p:spPr bwMode="auto">
              <a:xfrm flipV="1">
                <a:off x="1572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7" name="Line 2007"/>
              <p:cNvSpPr>
                <a:spLocks noChangeShapeType="1"/>
              </p:cNvSpPr>
              <p:nvPr/>
            </p:nvSpPr>
            <p:spPr bwMode="auto">
              <a:xfrm>
                <a:off x="1572" y="296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8" name="Line 2008"/>
              <p:cNvSpPr>
                <a:spLocks noChangeShapeType="1"/>
              </p:cNvSpPr>
              <p:nvPr/>
            </p:nvSpPr>
            <p:spPr bwMode="auto">
              <a:xfrm flipV="1">
                <a:off x="1579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79" name="Line 2009"/>
              <p:cNvSpPr>
                <a:spLocks noChangeShapeType="1"/>
              </p:cNvSpPr>
              <p:nvPr/>
            </p:nvSpPr>
            <p:spPr bwMode="auto">
              <a:xfrm>
                <a:off x="1579" y="296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0" name="Line 2010"/>
              <p:cNvSpPr>
                <a:spLocks noChangeShapeType="1"/>
              </p:cNvSpPr>
              <p:nvPr/>
            </p:nvSpPr>
            <p:spPr bwMode="auto">
              <a:xfrm flipV="1">
                <a:off x="1586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1" name="Line 2011"/>
              <p:cNvSpPr>
                <a:spLocks noChangeShapeType="1"/>
              </p:cNvSpPr>
              <p:nvPr/>
            </p:nvSpPr>
            <p:spPr bwMode="auto">
              <a:xfrm>
                <a:off x="1586" y="29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2" name="Line 2012"/>
              <p:cNvSpPr>
                <a:spLocks noChangeShapeType="1"/>
              </p:cNvSpPr>
              <p:nvPr/>
            </p:nvSpPr>
            <p:spPr bwMode="auto">
              <a:xfrm flipV="1">
                <a:off x="1593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3" name="Line 2013"/>
              <p:cNvSpPr>
                <a:spLocks noChangeShapeType="1"/>
              </p:cNvSpPr>
              <p:nvPr/>
            </p:nvSpPr>
            <p:spPr bwMode="auto">
              <a:xfrm>
                <a:off x="1593" y="2946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4" name="Line 2014"/>
              <p:cNvSpPr>
                <a:spLocks noChangeShapeType="1"/>
              </p:cNvSpPr>
              <p:nvPr/>
            </p:nvSpPr>
            <p:spPr bwMode="auto">
              <a:xfrm flipV="1">
                <a:off x="1599" y="29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5" name="Line 2015"/>
              <p:cNvSpPr>
                <a:spLocks noChangeShapeType="1"/>
              </p:cNvSpPr>
              <p:nvPr/>
            </p:nvSpPr>
            <p:spPr bwMode="auto">
              <a:xfrm>
                <a:off x="1599" y="293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6" name="Line 2016"/>
              <p:cNvSpPr>
                <a:spLocks noChangeShapeType="1"/>
              </p:cNvSpPr>
              <p:nvPr/>
            </p:nvSpPr>
            <p:spPr bwMode="auto">
              <a:xfrm flipV="1">
                <a:off x="1606" y="293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7" name="Line 2017"/>
              <p:cNvSpPr>
                <a:spLocks noChangeShapeType="1"/>
              </p:cNvSpPr>
              <p:nvPr/>
            </p:nvSpPr>
            <p:spPr bwMode="auto">
              <a:xfrm>
                <a:off x="1606" y="293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8" name="Line 2018"/>
              <p:cNvSpPr>
                <a:spLocks noChangeShapeType="1"/>
              </p:cNvSpPr>
              <p:nvPr/>
            </p:nvSpPr>
            <p:spPr bwMode="auto">
              <a:xfrm flipV="1">
                <a:off x="1613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89" name="Line 2019"/>
              <p:cNvSpPr>
                <a:spLocks noChangeShapeType="1"/>
              </p:cNvSpPr>
              <p:nvPr/>
            </p:nvSpPr>
            <p:spPr bwMode="auto">
              <a:xfrm flipV="1">
                <a:off x="1613" y="2919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0" name="Line 2020"/>
              <p:cNvSpPr>
                <a:spLocks noChangeShapeType="1"/>
              </p:cNvSpPr>
              <p:nvPr/>
            </p:nvSpPr>
            <p:spPr bwMode="auto">
              <a:xfrm flipV="1">
                <a:off x="1620" y="2912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1" name="Line 2021"/>
              <p:cNvSpPr>
                <a:spLocks noChangeShapeType="1"/>
              </p:cNvSpPr>
              <p:nvPr/>
            </p:nvSpPr>
            <p:spPr bwMode="auto">
              <a:xfrm flipV="1">
                <a:off x="1627" y="29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2" name="Line 2022"/>
              <p:cNvSpPr>
                <a:spLocks noChangeShapeType="1"/>
              </p:cNvSpPr>
              <p:nvPr/>
            </p:nvSpPr>
            <p:spPr bwMode="auto">
              <a:xfrm>
                <a:off x="1627" y="290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3" name="Line 2023"/>
              <p:cNvSpPr>
                <a:spLocks noChangeShapeType="1"/>
              </p:cNvSpPr>
              <p:nvPr/>
            </p:nvSpPr>
            <p:spPr bwMode="auto">
              <a:xfrm flipV="1">
                <a:off x="1633" y="289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4" name="Line 2024"/>
              <p:cNvSpPr>
                <a:spLocks noChangeShapeType="1"/>
              </p:cNvSpPr>
              <p:nvPr/>
            </p:nvSpPr>
            <p:spPr bwMode="auto">
              <a:xfrm flipV="1">
                <a:off x="1640" y="2892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5" name="Line 2025"/>
              <p:cNvSpPr>
                <a:spLocks noChangeShapeType="1"/>
              </p:cNvSpPr>
              <p:nvPr/>
            </p:nvSpPr>
            <p:spPr bwMode="auto">
              <a:xfrm flipV="1">
                <a:off x="1647" y="2885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6" name="Line 2026"/>
              <p:cNvSpPr>
                <a:spLocks noChangeShapeType="1"/>
              </p:cNvSpPr>
              <p:nvPr/>
            </p:nvSpPr>
            <p:spPr bwMode="auto">
              <a:xfrm flipV="1">
                <a:off x="1654" y="287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7" name="Line 2027"/>
              <p:cNvSpPr>
                <a:spLocks noChangeShapeType="1"/>
              </p:cNvSpPr>
              <p:nvPr/>
            </p:nvSpPr>
            <p:spPr bwMode="auto">
              <a:xfrm flipV="1">
                <a:off x="1661" y="28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8" name="Line 2028"/>
              <p:cNvSpPr>
                <a:spLocks noChangeShapeType="1"/>
              </p:cNvSpPr>
              <p:nvPr/>
            </p:nvSpPr>
            <p:spPr bwMode="auto">
              <a:xfrm>
                <a:off x="1661" y="2871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399" name="Line 2029"/>
              <p:cNvSpPr>
                <a:spLocks noChangeShapeType="1"/>
              </p:cNvSpPr>
              <p:nvPr/>
            </p:nvSpPr>
            <p:spPr bwMode="auto">
              <a:xfrm flipV="1">
                <a:off x="1667" y="286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0" name="Line 2030"/>
              <p:cNvSpPr>
                <a:spLocks noChangeShapeType="1"/>
              </p:cNvSpPr>
              <p:nvPr/>
            </p:nvSpPr>
            <p:spPr bwMode="auto">
              <a:xfrm>
                <a:off x="1667" y="286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1" name="Line 2031"/>
              <p:cNvSpPr>
                <a:spLocks noChangeShapeType="1"/>
              </p:cNvSpPr>
              <p:nvPr/>
            </p:nvSpPr>
            <p:spPr bwMode="auto">
              <a:xfrm flipV="1">
                <a:off x="1674" y="2858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2" name="Line 2032"/>
              <p:cNvSpPr>
                <a:spLocks noChangeShapeType="1"/>
              </p:cNvSpPr>
              <p:nvPr/>
            </p:nvSpPr>
            <p:spPr bwMode="auto">
              <a:xfrm>
                <a:off x="1674" y="285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3" name="Line 2033"/>
              <p:cNvSpPr>
                <a:spLocks noChangeShapeType="1"/>
              </p:cNvSpPr>
              <p:nvPr/>
            </p:nvSpPr>
            <p:spPr bwMode="auto">
              <a:xfrm>
                <a:off x="1681" y="285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4" name="Line 2034"/>
              <p:cNvSpPr>
                <a:spLocks noChangeShapeType="1"/>
              </p:cNvSpPr>
              <p:nvPr/>
            </p:nvSpPr>
            <p:spPr bwMode="auto">
              <a:xfrm>
                <a:off x="1688" y="2858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5" name="Line 2035"/>
              <p:cNvSpPr>
                <a:spLocks noChangeShapeType="1"/>
              </p:cNvSpPr>
              <p:nvPr/>
            </p:nvSpPr>
            <p:spPr bwMode="auto">
              <a:xfrm>
                <a:off x="1688" y="286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6" name="Line 2036"/>
              <p:cNvSpPr>
                <a:spLocks noChangeShapeType="1"/>
              </p:cNvSpPr>
              <p:nvPr/>
            </p:nvSpPr>
            <p:spPr bwMode="auto">
              <a:xfrm>
                <a:off x="1688" y="28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7" name="Line 2037"/>
              <p:cNvSpPr>
                <a:spLocks noChangeShapeType="1"/>
              </p:cNvSpPr>
              <p:nvPr/>
            </p:nvSpPr>
            <p:spPr bwMode="auto">
              <a:xfrm>
                <a:off x="1688" y="287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8" name="Line 2038"/>
              <p:cNvSpPr>
                <a:spLocks noChangeShapeType="1"/>
              </p:cNvSpPr>
              <p:nvPr/>
            </p:nvSpPr>
            <p:spPr bwMode="auto">
              <a:xfrm>
                <a:off x="1681" y="288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09" name="Line 2039"/>
              <p:cNvSpPr>
                <a:spLocks noChangeShapeType="1"/>
              </p:cNvSpPr>
              <p:nvPr/>
            </p:nvSpPr>
            <p:spPr bwMode="auto">
              <a:xfrm>
                <a:off x="1681" y="288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0" name="Line 2040"/>
              <p:cNvSpPr>
                <a:spLocks noChangeShapeType="1"/>
              </p:cNvSpPr>
              <p:nvPr/>
            </p:nvSpPr>
            <p:spPr bwMode="auto">
              <a:xfrm>
                <a:off x="1681" y="289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1" name="Line 2041"/>
              <p:cNvSpPr>
                <a:spLocks noChangeShapeType="1"/>
              </p:cNvSpPr>
              <p:nvPr/>
            </p:nvSpPr>
            <p:spPr bwMode="auto">
              <a:xfrm>
                <a:off x="1681" y="289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2" name="Line 2042"/>
              <p:cNvSpPr>
                <a:spLocks noChangeShapeType="1"/>
              </p:cNvSpPr>
              <p:nvPr/>
            </p:nvSpPr>
            <p:spPr bwMode="auto">
              <a:xfrm>
                <a:off x="1674" y="29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3" name="Line 2043"/>
              <p:cNvSpPr>
                <a:spLocks noChangeShapeType="1"/>
              </p:cNvSpPr>
              <p:nvPr/>
            </p:nvSpPr>
            <p:spPr bwMode="auto">
              <a:xfrm>
                <a:off x="1674" y="29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4" name="Line 2044"/>
              <p:cNvSpPr>
                <a:spLocks noChangeShapeType="1"/>
              </p:cNvSpPr>
              <p:nvPr/>
            </p:nvSpPr>
            <p:spPr bwMode="auto">
              <a:xfrm>
                <a:off x="1674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5" name="Line 2045"/>
              <p:cNvSpPr>
                <a:spLocks noChangeShapeType="1"/>
              </p:cNvSpPr>
              <p:nvPr/>
            </p:nvSpPr>
            <p:spPr bwMode="auto">
              <a:xfrm>
                <a:off x="1667" y="29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6" name="Line 2046"/>
              <p:cNvSpPr>
                <a:spLocks noChangeShapeType="1"/>
              </p:cNvSpPr>
              <p:nvPr/>
            </p:nvSpPr>
            <p:spPr bwMode="auto">
              <a:xfrm>
                <a:off x="1667" y="291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7" name="Line 2047"/>
              <p:cNvSpPr>
                <a:spLocks noChangeShapeType="1"/>
              </p:cNvSpPr>
              <p:nvPr/>
            </p:nvSpPr>
            <p:spPr bwMode="auto">
              <a:xfrm>
                <a:off x="1667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8" name="Line 1024"/>
              <p:cNvSpPr>
                <a:spLocks noChangeShapeType="1"/>
              </p:cNvSpPr>
              <p:nvPr/>
            </p:nvSpPr>
            <p:spPr bwMode="auto">
              <a:xfrm flipV="1">
                <a:off x="1661" y="2932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19" name="Line 1025"/>
              <p:cNvSpPr>
                <a:spLocks noChangeShapeType="1"/>
              </p:cNvSpPr>
              <p:nvPr/>
            </p:nvSpPr>
            <p:spPr bwMode="auto">
              <a:xfrm>
                <a:off x="1661" y="29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0" name="Line 1026"/>
              <p:cNvSpPr>
                <a:spLocks noChangeShapeType="1"/>
              </p:cNvSpPr>
              <p:nvPr/>
            </p:nvSpPr>
            <p:spPr bwMode="auto">
              <a:xfrm>
                <a:off x="1661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1" name="Line 1027"/>
              <p:cNvSpPr>
                <a:spLocks noChangeShapeType="1"/>
              </p:cNvSpPr>
              <p:nvPr/>
            </p:nvSpPr>
            <p:spPr bwMode="auto">
              <a:xfrm flipV="1">
                <a:off x="1654" y="295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2" name="Line 1028"/>
              <p:cNvSpPr>
                <a:spLocks noChangeShapeType="1"/>
              </p:cNvSpPr>
              <p:nvPr/>
            </p:nvSpPr>
            <p:spPr bwMode="auto">
              <a:xfrm>
                <a:off x="1654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3" name="Line 1029"/>
              <p:cNvSpPr>
                <a:spLocks noChangeShapeType="1"/>
              </p:cNvSpPr>
              <p:nvPr/>
            </p:nvSpPr>
            <p:spPr bwMode="auto">
              <a:xfrm flipV="1">
                <a:off x="1647" y="2966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4" name="Line 1030"/>
              <p:cNvSpPr>
                <a:spLocks noChangeShapeType="1"/>
              </p:cNvSpPr>
              <p:nvPr/>
            </p:nvSpPr>
            <p:spPr bwMode="auto">
              <a:xfrm>
                <a:off x="1647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5" name="Line 1031"/>
              <p:cNvSpPr>
                <a:spLocks noChangeShapeType="1"/>
              </p:cNvSpPr>
              <p:nvPr/>
            </p:nvSpPr>
            <p:spPr bwMode="auto">
              <a:xfrm>
                <a:off x="1647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6" name="Line 1032"/>
              <p:cNvSpPr>
                <a:spLocks noChangeShapeType="1"/>
              </p:cNvSpPr>
              <p:nvPr/>
            </p:nvSpPr>
            <p:spPr bwMode="auto">
              <a:xfrm>
                <a:off x="1640" y="298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7" name="Line 1033"/>
              <p:cNvSpPr>
                <a:spLocks noChangeShapeType="1"/>
              </p:cNvSpPr>
              <p:nvPr/>
            </p:nvSpPr>
            <p:spPr bwMode="auto">
              <a:xfrm>
                <a:off x="1640" y="298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8" name="Line 1034"/>
              <p:cNvSpPr>
                <a:spLocks noChangeShapeType="1"/>
              </p:cNvSpPr>
              <p:nvPr/>
            </p:nvSpPr>
            <p:spPr bwMode="auto">
              <a:xfrm>
                <a:off x="1640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29" name="Line 1035"/>
              <p:cNvSpPr>
                <a:spLocks noChangeShapeType="1"/>
              </p:cNvSpPr>
              <p:nvPr/>
            </p:nvSpPr>
            <p:spPr bwMode="auto">
              <a:xfrm>
                <a:off x="1640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0" name="Line 1036"/>
              <p:cNvSpPr>
                <a:spLocks noChangeShapeType="1"/>
              </p:cNvSpPr>
              <p:nvPr/>
            </p:nvSpPr>
            <p:spPr bwMode="auto">
              <a:xfrm flipV="1">
                <a:off x="1633" y="300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1" name="Line 1037"/>
              <p:cNvSpPr>
                <a:spLocks noChangeShapeType="1"/>
              </p:cNvSpPr>
              <p:nvPr/>
            </p:nvSpPr>
            <p:spPr bwMode="auto">
              <a:xfrm>
                <a:off x="1633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2" name="Line 1038"/>
              <p:cNvSpPr>
                <a:spLocks noChangeShapeType="1"/>
              </p:cNvSpPr>
              <p:nvPr/>
            </p:nvSpPr>
            <p:spPr bwMode="auto">
              <a:xfrm>
                <a:off x="1633" y="30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3" name="Line 1039"/>
              <p:cNvSpPr>
                <a:spLocks noChangeShapeType="1"/>
              </p:cNvSpPr>
              <p:nvPr/>
            </p:nvSpPr>
            <p:spPr bwMode="auto">
              <a:xfrm>
                <a:off x="1633" y="302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4" name="Line 1040"/>
              <p:cNvSpPr>
                <a:spLocks noChangeShapeType="1"/>
              </p:cNvSpPr>
              <p:nvPr/>
            </p:nvSpPr>
            <p:spPr bwMode="auto">
              <a:xfrm>
                <a:off x="1640" y="302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5" name="Line 1041"/>
              <p:cNvSpPr>
                <a:spLocks noChangeShapeType="1"/>
              </p:cNvSpPr>
              <p:nvPr/>
            </p:nvSpPr>
            <p:spPr bwMode="auto">
              <a:xfrm flipV="1">
                <a:off x="1647" y="30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6" name="Line 1042"/>
              <p:cNvSpPr>
                <a:spLocks noChangeShapeType="1"/>
              </p:cNvSpPr>
              <p:nvPr/>
            </p:nvSpPr>
            <p:spPr bwMode="auto">
              <a:xfrm>
                <a:off x="1647" y="302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7" name="Line 1043"/>
              <p:cNvSpPr>
                <a:spLocks noChangeShapeType="1"/>
              </p:cNvSpPr>
              <p:nvPr/>
            </p:nvSpPr>
            <p:spPr bwMode="auto">
              <a:xfrm flipV="1">
                <a:off x="1654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8" name="Line 1044"/>
              <p:cNvSpPr>
                <a:spLocks noChangeShapeType="1"/>
              </p:cNvSpPr>
              <p:nvPr/>
            </p:nvSpPr>
            <p:spPr bwMode="auto">
              <a:xfrm>
                <a:off x="1654" y="301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39" name="Line 1045"/>
              <p:cNvSpPr>
                <a:spLocks noChangeShapeType="1"/>
              </p:cNvSpPr>
              <p:nvPr/>
            </p:nvSpPr>
            <p:spPr bwMode="auto">
              <a:xfrm flipV="1">
                <a:off x="1661" y="300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0" name="Line 1046"/>
              <p:cNvSpPr>
                <a:spLocks noChangeShapeType="1"/>
              </p:cNvSpPr>
              <p:nvPr/>
            </p:nvSpPr>
            <p:spPr bwMode="auto">
              <a:xfrm>
                <a:off x="1661" y="3007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1" name="Line 1047"/>
              <p:cNvSpPr>
                <a:spLocks noChangeShapeType="1"/>
              </p:cNvSpPr>
              <p:nvPr/>
            </p:nvSpPr>
            <p:spPr bwMode="auto">
              <a:xfrm flipV="1">
                <a:off x="1667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2" name="Line 1048"/>
              <p:cNvSpPr>
                <a:spLocks noChangeShapeType="1"/>
              </p:cNvSpPr>
              <p:nvPr/>
            </p:nvSpPr>
            <p:spPr bwMode="auto">
              <a:xfrm>
                <a:off x="1667" y="300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3" name="Line 1049"/>
              <p:cNvSpPr>
                <a:spLocks noChangeShapeType="1"/>
              </p:cNvSpPr>
              <p:nvPr/>
            </p:nvSpPr>
            <p:spPr bwMode="auto">
              <a:xfrm flipV="1">
                <a:off x="1674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4" name="Line 1050"/>
              <p:cNvSpPr>
                <a:spLocks noChangeShapeType="1"/>
              </p:cNvSpPr>
              <p:nvPr/>
            </p:nvSpPr>
            <p:spPr bwMode="auto">
              <a:xfrm flipV="1">
                <a:off x="1674" y="298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5" name="Line 1051"/>
              <p:cNvSpPr>
                <a:spLocks noChangeShapeType="1"/>
              </p:cNvSpPr>
              <p:nvPr/>
            </p:nvSpPr>
            <p:spPr bwMode="auto">
              <a:xfrm flipV="1">
                <a:off x="1681" y="2980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6" name="Line 1052"/>
              <p:cNvSpPr>
                <a:spLocks noChangeShapeType="1"/>
              </p:cNvSpPr>
              <p:nvPr/>
            </p:nvSpPr>
            <p:spPr bwMode="auto">
              <a:xfrm flipV="1">
                <a:off x="1688" y="297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7" name="Line 1053"/>
              <p:cNvSpPr>
                <a:spLocks noChangeShapeType="1"/>
              </p:cNvSpPr>
              <p:nvPr/>
            </p:nvSpPr>
            <p:spPr bwMode="auto">
              <a:xfrm flipV="1">
                <a:off x="1695" y="2966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8" name="Line 1054"/>
              <p:cNvSpPr>
                <a:spLocks noChangeShapeType="1"/>
              </p:cNvSpPr>
              <p:nvPr/>
            </p:nvSpPr>
            <p:spPr bwMode="auto">
              <a:xfrm flipV="1">
                <a:off x="1701" y="2960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49" name="Line 1055"/>
              <p:cNvSpPr>
                <a:spLocks noChangeShapeType="1"/>
              </p:cNvSpPr>
              <p:nvPr/>
            </p:nvSpPr>
            <p:spPr bwMode="auto">
              <a:xfrm flipV="1">
                <a:off x="1708" y="295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0" name="Line 1056"/>
              <p:cNvSpPr>
                <a:spLocks noChangeShapeType="1"/>
              </p:cNvSpPr>
              <p:nvPr/>
            </p:nvSpPr>
            <p:spPr bwMode="auto">
              <a:xfrm flipV="1">
                <a:off x="1715" y="2946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1" name="Line 1057"/>
              <p:cNvSpPr>
                <a:spLocks noChangeShapeType="1"/>
              </p:cNvSpPr>
              <p:nvPr/>
            </p:nvSpPr>
            <p:spPr bwMode="auto">
              <a:xfrm flipV="1">
                <a:off x="1722" y="29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2" name="Line 1058"/>
              <p:cNvSpPr>
                <a:spLocks noChangeShapeType="1"/>
              </p:cNvSpPr>
              <p:nvPr/>
            </p:nvSpPr>
            <p:spPr bwMode="auto">
              <a:xfrm>
                <a:off x="1722" y="293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3" name="Line 1059"/>
              <p:cNvSpPr>
                <a:spLocks noChangeShapeType="1"/>
              </p:cNvSpPr>
              <p:nvPr/>
            </p:nvSpPr>
            <p:spPr bwMode="auto">
              <a:xfrm flipV="1">
                <a:off x="1729" y="293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4" name="Line 1060"/>
              <p:cNvSpPr>
                <a:spLocks noChangeShapeType="1"/>
              </p:cNvSpPr>
              <p:nvPr/>
            </p:nvSpPr>
            <p:spPr bwMode="auto">
              <a:xfrm>
                <a:off x="1729" y="2932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5" name="Line 1061"/>
              <p:cNvSpPr>
                <a:spLocks noChangeShapeType="1"/>
              </p:cNvSpPr>
              <p:nvPr/>
            </p:nvSpPr>
            <p:spPr bwMode="auto">
              <a:xfrm flipV="1">
                <a:off x="1735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6" name="Line 1062"/>
              <p:cNvSpPr>
                <a:spLocks noChangeShapeType="1"/>
              </p:cNvSpPr>
              <p:nvPr/>
            </p:nvSpPr>
            <p:spPr bwMode="auto">
              <a:xfrm>
                <a:off x="1735" y="292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7" name="Line 1063"/>
              <p:cNvSpPr>
                <a:spLocks noChangeShapeType="1"/>
              </p:cNvSpPr>
              <p:nvPr/>
            </p:nvSpPr>
            <p:spPr bwMode="auto">
              <a:xfrm flipV="1">
                <a:off x="1742" y="291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8" name="Line 1064"/>
              <p:cNvSpPr>
                <a:spLocks noChangeShapeType="1"/>
              </p:cNvSpPr>
              <p:nvPr/>
            </p:nvSpPr>
            <p:spPr bwMode="auto">
              <a:xfrm>
                <a:off x="1742" y="29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59" name="Line 1065"/>
              <p:cNvSpPr>
                <a:spLocks noChangeShapeType="1"/>
              </p:cNvSpPr>
              <p:nvPr/>
            </p:nvSpPr>
            <p:spPr bwMode="auto">
              <a:xfrm flipV="1">
                <a:off x="1749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0" name="Line 1066"/>
              <p:cNvSpPr>
                <a:spLocks noChangeShapeType="1"/>
              </p:cNvSpPr>
              <p:nvPr/>
            </p:nvSpPr>
            <p:spPr bwMode="auto">
              <a:xfrm>
                <a:off x="1749" y="291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1" name="Line 1067"/>
              <p:cNvSpPr>
                <a:spLocks noChangeShapeType="1"/>
              </p:cNvSpPr>
              <p:nvPr/>
            </p:nvSpPr>
            <p:spPr bwMode="auto">
              <a:xfrm flipV="1">
                <a:off x="1756" y="29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2" name="Line 1068"/>
              <p:cNvSpPr>
                <a:spLocks noChangeShapeType="1"/>
              </p:cNvSpPr>
              <p:nvPr/>
            </p:nvSpPr>
            <p:spPr bwMode="auto">
              <a:xfrm>
                <a:off x="1756" y="29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3" name="Line 1069"/>
              <p:cNvSpPr>
                <a:spLocks noChangeShapeType="1"/>
              </p:cNvSpPr>
              <p:nvPr/>
            </p:nvSpPr>
            <p:spPr bwMode="auto">
              <a:xfrm>
                <a:off x="1763" y="290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4" name="Line 1070"/>
              <p:cNvSpPr>
                <a:spLocks noChangeShapeType="1"/>
              </p:cNvSpPr>
              <p:nvPr/>
            </p:nvSpPr>
            <p:spPr bwMode="auto">
              <a:xfrm>
                <a:off x="1769" y="29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5" name="Line 1071"/>
              <p:cNvSpPr>
                <a:spLocks noChangeShapeType="1"/>
              </p:cNvSpPr>
              <p:nvPr/>
            </p:nvSpPr>
            <p:spPr bwMode="auto">
              <a:xfrm>
                <a:off x="1769" y="29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6" name="Line 1072"/>
              <p:cNvSpPr>
                <a:spLocks noChangeShapeType="1"/>
              </p:cNvSpPr>
              <p:nvPr/>
            </p:nvSpPr>
            <p:spPr bwMode="auto">
              <a:xfrm flipV="1">
                <a:off x="1763" y="2919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7" name="Line 1073"/>
              <p:cNvSpPr>
                <a:spLocks noChangeShapeType="1"/>
              </p:cNvSpPr>
              <p:nvPr/>
            </p:nvSpPr>
            <p:spPr bwMode="auto">
              <a:xfrm>
                <a:off x="1763" y="292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8" name="Line 1074"/>
              <p:cNvSpPr>
                <a:spLocks noChangeShapeType="1"/>
              </p:cNvSpPr>
              <p:nvPr/>
            </p:nvSpPr>
            <p:spPr bwMode="auto">
              <a:xfrm>
                <a:off x="1763" y="293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69" name="Line 1075"/>
              <p:cNvSpPr>
                <a:spLocks noChangeShapeType="1"/>
              </p:cNvSpPr>
              <p:nvPr/>
            </p:nvSpPr>
            <p:spPr bwMode="auto">
              <a:xfrm flipV="1">
                <a:off x="1756" y="2939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0" name="Line 1076"/>
              <p:cNvSpPr>
                <a:spLocks noChangeShapeType="1"/>
              </p:cNvSpPr>
              <p:nvPr/>
            </p:nvSpPr>
            <p:spPr bwMode="auto">
              <a:xfrm>
                <a:off x="1756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1" name="Line 1077"/>
              <p:cNvSpPr>
                <a:spLocks noChangeShapeType="1"/>
              </p:cNvSpPr>
              <p:nvPr/>
            </p:nvSpPr>
            <p:spPr bwMode="auto">
              <a:xfrm>
                <a:off x="1756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2" name="Line 1078"/>
              <p:cNvSpPr>
                <a:spLocks noChangeShapeType="1"/>
              </p:cNvSpPr>
              <p:nvPr/>
            </p:nvSpPr>
            <p:spPr bwMode="auto">
              <a:xfrm flipV="1">
                <a:off x="1749" y="2960"/>
                <a:ext cx="7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3" name="Line 1079"/>
              <p:cNvSpPr>
                <a:spLocks noChangeShapeType="1"/>
              </p:cNvSpPr>
              <p:nvPr/>
            </p:nvSpPr>
            <p:spPr bwMode="auto">
              <a:xfrm>
                <a:off x="1749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4" name="Line 1080"/>
              <p:cNvSpPr>
                <a:spLocks noChangeShapeType="1"/>
              </p:cNvSpPr>
              <p:nvPr/>
            </p:nvSpPr>
            <p:spPr bwMode="auto">
              <a:xfrm flipV="1">
                <a:off x="1742" y="297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5" name="Line 1081"/>
              <p:cNvSpPr>
                <a:spLocks noChangeShapeType="1"/>
              </p:cNvSpPr>
              <p:nvPr/>
            </p:nvSpPr>
            <p:spPr bwMode="auto">
              <a:xfrm>
                <a:off x="1742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6" name="Line 1082"/>
              <p:cNvSpPr>
                <a:spLocks noChangeShapeType="1"/>
              </p:cNvSpPr>
              <p:nvPr/>
            </p:nvSpPr>
            <p:spPr bwMode="auto">
              <a:xfrm>
                <a:off x="1742" y="298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7" name="Line 1083"/>
              <p:cNvSpPr>
                <a:spLocks noChangeShapeType="1"/>
              </p:cNvSpPr>
              <p:nvPr/>
            </p:nvSpPr>
            <p:spPr bwMode="auto">
              <a:xfrm>
                <a:off x="1735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8" name="Line 1084"/>
              <p:cNvSpPr>
                <a:spLocks noChangeShapeType="1"/>
              </p:cNvSpPr>
              <p:nvPr/>
            </p:nvSpPr>
            <p:spPr bwMode="auto">
              <a:xfrm>
                <a:off x="1735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79" name="Line 1085"/>
              <p:cNvSpPr>
                <a:spLocks noChangeShapeType="1"/>
              </p:cNvSpPr>
              <p:nvPr/>
            </p:nvSpPr>
            <p:spPr bwMode="auto">
              <a:xfrm>
                <a:off x="1735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0" name="Line 1086"/>
              <p:cNvSpPr>
                <a:spLocks noChangeShapeType="1"/>
              </p:cNvSpPr>
              <p:nvPr/>
            </p:nvSpPr>
            <p:spPr bwMode="auto">
              <a:xfrm>
                <a:off x="1735" y="300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1" name="Line 1087"/>
              <p:cNvSpPr>
                <a:spLocks noChangeShapeType="1"/>
              </p:cNvSpPr>
              <p:nvPr/>
            </p:nvSpPr>
            <p:spPr bwMode="auto">
              <a:xfrm>
                <a:off x="1729" y="3014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2" name="Line 1088"/>
              <p:cNvSpPr>
                <a:spLocks noChangeShapeType="1"/>
              </p:cNvSpPr>
              <p:nvPr/>
            </p:nvSpPr>
            <p:spPr bwMode="auto">
              <a:xfrm>
                <a:off x="1729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3" name="Line 1089"/>
              <p:cNvSpPr>
                <a:spLocks noChangeShapeType="1"/>
              </p:cNvSpPr>
              <p:nvPr/>
            </p:nvSpPr>
            <p:spPr bwMode="auto">
              <a:xfrm>
                <a:off x="1729" y="30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4" name="Line 1090"/>
              <p:cNvSpPr>
                <a:spLocks noChangeShapeType="1"/>
              </p:cNvSpPr>
              <p:nvPr/>
            </p:nvSpPr>
            <p:spPr bwMode="auto">
              <a:xfrm>
                <a:off x="1722" y="302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5" name="Line 1091"/>
              <p:cNvSpPr>
                <a:spLocks noChangeShapeType="1"/>
              </p:cNvSpPr>
              <p:nvPr/>
            </p:nvSpPr>
            <p:spPr bwMode="auto">
              <a:xfrm>
                <a:off x="1722" y="3028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6" name="Line 1092"/>
              <p:cNvSpPr>
                <a:spLocks noChangeShapeType="1"/>
              </p:cNvSpPr>
              <p:nvPr/>
            </p:nvSpPr>
            <p:spPr bwMode="auto">
              <a:xfrm>
                <a:off x="1722" y="303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7" name="Line 1093"/>
              <p:cNvSpPr>
                <a:spLocks noChangeShapeType="1"/>
              </p:cNvSpPr>
              <p:nvPr/>
            </p:nvSpPr>
            <p:spPr bwMode="auto">
              <a:xfrm>
                <a:off x="1722" y="304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8" name="Line 1094"/>
              <p:cNvSpPr>
                <a:spLocks noChangeShapeType="1"/>
              </p:cNvSpPr>
              <p:nvPr/>
            </p:nvSpPr>
            <p:spPr bwMode="auto">
              <a:xfrm>
                <a:off x="1715" y="304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89" name="Line 1095"/>
              <p:cNvSpPr>
                <a:spLocks noChangeShapeType="1"/>
              </p:cNvSpPr>
              <p:nvPr/>
            </p:nvSpPr>
            <p:spPr bwMode="auto">
              <a:xfrm>
                <a:off x="1715" y="304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0" name="Line 1096"/>
              <p:cNvSpPr>
                <a:spLocks noChangeShapeType="1"/>
              </p:cNvSpPr>
              <p:nvPr/>
            </p:nvSpPr>
            <p:spPr bwMode="auto">
              <a:xfrm>
                <a:off x="1715" y="305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1" name="Line 1097"/>
              <p:cNvSpPr>
                <a:spLocks noChangeShapeType="1"/>
              </p:cNvSpPr>
              <p:nvPr/>
            </p:nvSpPr>
            <p:spPr bwMode="auto">
              <a:xfrm>
                <a:off x="1715" y="306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2" name="Line 1098"/>
              <p:cNvSpPr>
                <a:spLocks noChangeShapeType="1"/>
              </p:cNvSpPr>
              <p:nvPr/>
            </p:nvSpPr>
            <p:spPr bwMode="auto">
              <a:xfrm>
                <a:off x="1715" y="306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3" name="Line 1099"/>
              <p:cNvSpPr>
                <a:spLocks noChangeShapeType="1"/>
              </p:cNvSpPr>
              <p:nvPr/>
            </p:nvSpPr>
            <p:spPr bwMode="auto">
              <a:xfrm>
                <a:off x="1715" y="307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4" name="Line 1100"/>
              <p:cNvSpPr>
                <a:spLocks noChangeShapeType="1"/>
              </p:cNvSpPr>
              <p:nvPr/>
            </p:nvSpPr>
            <p:spPr bwMode="auto">
              <a:xfrm flipV="1">
                <a:off x="1722" y="306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5" name="Line 1101"/>
              <p:cNvSpPr>
                <a:spLocks noChangeShapeType="1"/>
              </p:cNvSpPr>
              <p:nvPr/>
            </p:nvSpPr>
            <p:spPr bwMode="auto">
              <a:xfrm flipV="1">
                <a:off x="1729" y="3062"/>
                <a:ext cx="6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6" name="Line 1102"/>
              <p:cNvSpPr>
                <a:spLocks noChangeShapeType="1"/>
              </p:cNvSpPr>
              <p:nvPr/>
            </p:nvSpPr>
            <p:spPr bwMode="auto">
              <a:xfrm>
                <a:off x="1735" y="306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7" name="Line 1103"/>
              <p:cNvSpPr>
                <a:spLocks noChangeShapeType="1"/>
              </p:cNvSpPr>
              <p:nvPr/>
            </p:nvSpPr>
            <p:spPr bwMode="auto">
              <a:xfrm flipV="1">
                <a:off x="1742" y="305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8" name="Line 1104"/>
              <p:cNvSpPr>
                <a:spLocks noChangeShapeType="1"/>
              </p:cNvSpPr>
              <p:nvPr/>
            </p:nvSpPr>
            <p:spPr bwMode="auto">
              <a:xfrm flipV="1">
                <a:off x="1742" y="304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499" name="Line 1105"/>
              <p:cNvSpPr>
                <a:spLocks noChangeShapeType="1"/>
              </p:cNvSpPr>
              <p:nvPr/>
            </p:nvSpPr>
            <p:spPr bwMode="auto">
              <a:xfrm flipV="1">
                <a:off x="1749" y="3041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0" name="Line 1106"/>
              <p:cNvSpPr>
                <a:spLocks noChangeShapeType="1"/>
              </p:cNvSpPr>
              <p:nvPr/>
            </p:nvSpPr>
            <p:spPr bwMode="auto">
              <a:xfrm flipV="1">
                <a:off x="1756" y="3034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1" name="Line 1107"/>
              <p:cNvSpPr>
                <a:spLocks noChangeShapeType="1"/>
              </p:cNvSpPr>
              <p:nvPr/>
            </p:nvSpPr>
            <p:spPr bwMode="auto">
              <a:xfrm flipV="1">
                <a:off x="1763" y="3028"/>
                <a:ext cx="6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2" name="Line 1108"/>
              <p:cNvSpPr>
                <a:spLocks noChangeShapeType="1"/>
              </p:cNvSpPr>
              <p:nvPr/>
            </p:nvSpPr>
            <p:spPr bwMode="auto">
              <a:xfrm flipV="1">
                <a:off x="1769" y="3021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3" name="Line 1109"/>
              <p:cNvSpPr>
                <a:spLocks noChangeShapeType="1"/>
              </p:cNvSpPr>
              <p:nvPr/>
            </p:nvSpPr>
            <p:spPr bwMode="auto">
              <a:xfrm flipV="1">
                <a:off x="1776" y="3014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4" name="Line 1110"/>
              <p:cNvSpPr>
                <a:spLocks noChangeShapeType="1"/>
              </p:cNvSpPr>
              <p:nvPr/>
            </p:nvSpPr>
            <p:spPr bwMode="auto">
              <a:xfrm flipV="1">
                <a:off x="1783" y="300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5" name="Line 1111"/>
              <p:cNvSpPr>
                <a:spLocks noChangeShapeType="1"/>
              </p:cNvSpPr>
              <p:nvPr/>
            </p:nvSpPr>
            <p:spPr bwMode="auto">
              <a:xfrm flipV="1">
                <a:off x="1790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6" name="Line 1112"/>
              <p:cNvSpPr>
                <a:spLocks noChangeShapeType="1"/>
              </p:cNvSpPr>
              <p:nvPr/>
            </p:nvSpPr>
            <p:spPr bwMode="auto">
              <a:xfrm>
                <a:off x="1790" y="300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7" name="Line 1113"/>
              <p:cNvSpPr>
                <a:spLocks noChangeShapeType="1"/>
              </p:cNvSpPr>
              <p:nvPr/>
            </p:nvSpPr>
            <p:spPr bwMode="auto">
              <a:xfrm flipV="1">
                <a:off x="1797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8" name="Line 1114"/>
              <p:cNvSpPr>
                <a:spLocks noChangeShapeType="1"/>
              </p:cNvSpPr>
              <p:nvPr/>
            </p:nvSpPr>
            <p:spPr bwMode="auto">
              <a:xfrm>
                <a:off x="1797" y="2994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09" name="Line 1115"/>
              <p:cNvSpPr>
                <a:spLocks noChangeShapeType="1"/>
              </p:cNvSpPr>
              <p:nvPr/>
            </p:nvSpPr>
            <p:spPr bwMode="auto">
              <a:xfrm flipV="1">
                <a:off x="1803" y="298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0" name="Line 1116"/>
              <p:cNvSpPr>
                <a:spLocks noChangeShapeType="1"/>
              </p:cNvSpPr>
              <p:nvPr/>
            </p:nvSpPr>
            <p:spPr bwMode="auto">
              <a:xfrm>
                <a:off x="1803" y="298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1" name="Line 1117"/>
              <p:cNvSpPr>
                <a:spLocks noChangeShapeType="1"/>
              </p:cNvSpPr>
              <p:nvPr/>
            </p:nvSpPr>
            <p:spPr bwMode="auto">
              <a:xfrm flipV="1">
                <a:off x="1810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2" name="Line 1118"/>
              <p:cNvSpPr>
                <a:spLocks noChangeShapeType="1"/>
              </p:cNvSpPr>
              <p:nvPr/>
            </p:nvSpPr>
            <p:spPr bwMode="auto">
              <a:xfrm>
                <a:off x="1810" y="298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3" name="Line 1119"/>
              <p:cNvSpPr>
                <a:spLocks noChangeShapeType="1"/>
              </p:cNvSpPr>
              <p:nvPr/>
            </p:nvSpPr>
            <p:spPr bwMode="auto">
              <a:xfrm flipV="1">
                <a:off x="1817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4" name="Line 1120"/>
              <p:cNvSpPr>
                <a:spLocks noChangeShapeType="1"/>
              </p:cNvSpPr>
              <p:nvPr/>
            </p:nvSpPr>
            <p:spPr bwMode="auto">
              <a:xfrm>
                <a:off x="1817" y="297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5" name="Line 1121"/>
              <p:cNvSpPr>
                <a:spLocks noChangeShapeType="1"/>
              </p:cNvSpPr>
              <p:nvPr/>
            </p:nvSpPr>
            <p:spPr bwMode="auto">
              <a:xfrm flipV="1">
                <a:off x="1824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6" name="Line 1122"/>
              <p:cNvSpPr>
                <a:spLocks noChangeShapeType="1"/>
              </p:cNvSpPr>
              <p:nvPr/>
            </p:nvSpPr>
            <p:spPr bwMode="auto">
              <a:xfrm>
                <a:off x="1824" y="296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7" name="Line 1123"/>
              <p:cNvSpPr>
                <a:spLocks noChangeShapeType="1"/>
              </p:cNvSpPr>
              <p:nvPr/>
            </p:nvSpPr>
            <p:spPr bwMode="auto">
              <a:xfrm flipV="1">
                <a:off x="1831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8" name="Line 1124"/>
              <p:cNvSpPr>
                <a:spLocks noChangeShapeType="1"/>
              </p:cNvSpPr>
              <p:nvPr/>
            </p:nvSpPr>
            <p:spPr bwMode="auto">
              <a:xfrm>
                <a:off x="1831" y="2960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19" name="Line 1125"/>
              <p:cNvSpPr>
                <a:spLocks noChangeShapeType="1"/>
              </p:cNvSpPr>
              <p:nvPr/>
            </p:nvSpPr>
            <p:spPr bwMode="auto">
              <a:xfrm flipV="1">
                <a:off x="1837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0" name="Line 1126"/>
              <p:cNvSpPr>
                <a:spLocks noChangeShapeType="1"/>
              </p:cNvSpPr>
              <p:nvPr/>
            </p:nvSpPr>
            <p:spPr bwMode="auto">
              <a:xfrm>
                <a:off x="1837" y="29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1" name="Line 1127"/>
              <p:cNvSpPr>
                <a:spLocks noChangeShapeType="1"/>
              </p:cNvSpPr>
              <p:nvPr/>
            </p:nvSpPr>
            <p:spPr bwMode="auto">
              <a:xfrm>
                <a:off x="1844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2" name="Line 1128"/>
              <p:cNvSpPr>
                <a:spLocks noChangeShapeType="1"/>
              </p:cNvSpPr>
              <p:nvPr/>
            </p:nvSpPr>
            <p:spPr bwMode="auto">
              <a:xfrm>
                <a:off x="1844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3" name="Line 1129"/>
              <p:cNvSpPr>
                <a:spLocks noChangeShapeType="1"/>
              </p:cNvSpPr>
              <p:nvPr/>
            </p:nvSpPr>
            <p:spPr bwMode="auto">
              <a:xfrm>
                <a:off x="1844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4" name="Line 1130"/>
              <p:cNvSpPr>
                <a:spLocks noChangeShapeType="1"/>
              </p:cNvSpPr>
              <p:nvPr/>
            </p:nvSpPr>
            <p:spPr bwMode="auto">
              <a:xfrm>
                <a:off x="1844" y="29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5" name="Line 1131"/>
              <p:cNvSpPr>
                <a:spLocks noChangeShapeType="1"/>
              </p:cNvSpPr>
              <p:nvPr/>
            </p:nvSpPr>
            <p:spPr bwMode="auto">
              <a:xfrm>
                <a:off x="1844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6" name="Line 1132"/>
              <p:cNvSpPr>
                <a:spLocks noChangeShapeType="1"/>
              </p:cNvSpPr>
              <p:nvPr/>
            </p:nvSpPr>
            <p:spPr bwMode="auto">
              <a:xfrm>
                <a:off x="1837" y="298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7" name="Line 1133"/>
              <p:cNvSpPr>
                <a:spLocks noChangeShapeType="1"/>
              </p:cNvSpPr>
              <p:nvPr/>
            </p:nvSpPr>
            <p:spPr bwMode="auto">
              <a:xfrm>
                <a:off x="1837" y="298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8" name="Line 1134"/>
              <p:cNvSpPr>
                <a:spLocks noChangeShapeType="1"/>
              </p:cNvSpPr>
              <p:nvPr/>
            </p:nvSpPr>
            <p:spPr bwMode="auto">
              <a:xfrm>
                <a:off x="1837" y="2994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29" name="Line 1135"/>
              <p:cNvSpPr>
                <a:spLocks noChangeShapeType="1"/>
              </p:cNvSpPr>
              <p:nvPr/>
            </p:nvSpPr>
            <p:spPr bwMode="auto">
              <a:xfrm flipV="1">
                <a:off x="1831" y="3000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30" name="Line 1136"/>
              <p:cNvSpPr>
                <a:spLocks noChangeShapeType="1"/>
              </p:cNvSpPr>
              <p:nvPr/>
            </p:nvSpPr>
            <p:spPr bwMode="auto">
              <a:xfrm>
                <a:off x="1831" y="300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31" name="Line 1137"/>
              <p:cNvSpPr>
                <a:spLocks noChangeShapeType="1"/>
              </p:cNvSpPr>
              <p:nvPr/>
            </p:nvSpPr>
            <p:spPr bwMode="auto">
              <a:xfrm>
                <a:off x="1831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32" name="Line 1138"/>
              <p:cNvSpPr>
                <a:spLocks noChangeShapeType="1"/>
              </p:cNvSpPr>
              <p:nvPr/>
            </p:nvSpPr>
            <p:spPr bwMode="auto">
              <a:xfrm flipV="1">
                <a:off x="1824" y="3021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3309" name="Line 1139"/>
            <p:cNvSpPr>
              <a:spLocks noChangeShapeType="1"/>
            </p:cNvSpPr>
            <p:nvPr/>
          </p:nvSpPr>
          <p:spPr bwMode="auto">
            <a:xfrm>
              <a:off x="1824" y="3028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0" name="Line 1140"/>
            <p:cNvSpPr>
              <a:spLocks noChangeShapeType="1"/>
            </p:cNvSpPr>
            <p:nvPr/>
          </p:nvSpPr>
          <p:spPr bwMode="auto">
            <a:xfrm flipV="1">
              <a:off x="1817" y="3034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1" name="Line 1141"/>
            <p:cNvSpPr>
              <a:spLocks noChangeShapeType="1"/>
            </p:cNvSpPr>
            <p:nvPr/>
          </p:nvSpPr>
          <p:spPr bwMode="auto">
            <a:xfrm>
              <a:off x="1817" y="304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2" name="Line 1142"/>
            <p:cNvSpPr>
              <a:spLocks noChangeShapeType="1"/>
            </p:cNvSpPr>
            <p:nvPr/>
          </p:nvSpPr>
          <p:spPr bwMode="auto">
            <a:xfrm flipV="1">
              <a:off x="1810" y="3048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3" name="Line 1143"/>
            <p:cNvSpPr>
              <a:spLocks noChangeShapeType="1"/>
            </p:cNvSpPr>
            <p:nvPr/>
          </p:nvSpPr>
          <p:spPr bwMode="auto">
            <a:xfrm>
              <a:off x="1810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4" name="Line 1144"/>
            <p:cNvSpPr>
              <a:spLocks noChangeShapeType="1"/>
            </p:cNvSpPr>
            <p:nvPr/>
          </p:nvSpPr>
          <p:spPr bwMode="auto">
            <a:xfrm>
              <a:off x="1810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5" name="Line 1145"/>
            <p:cNvSpPr>
              <a:spLocks noChangeShapeType="1"/>
            </p:cNvSpPr>
            <p:nvPr/>
          </p:nvSpPr>
          <p:spPr bwMode="auto">
            <a:xfrm flipV="1">
              <a:off x="1803" y="3068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6" name="Line 1146"/>
            <p:cNvSpPr>
              <a:spLocks noChangeShapeType="1"/>
            </p:cNvSpPr>
            <p:nvPr/>
          </p:nvSpPr>
          <p:spPr bwMode="auto">
            <a:xfrm>
              <a:off x="1803" y="307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7" name="Line 1147"/>
            <p:cNvSpPr>
              <a:spLocks noChangeShapeType="1"/>
            </p:cNvSpPr>
            <p:nvPr/>
          </p:nvSpPr>
          <p:spPr bwMode="auto">
            <a:xfrm>
              <a:off x="1803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8" name="Line 1148"/>
            <p:cNvSpPr>
              <a:spLocks noChangeShapeType="1"/>
            </p:cNvSpPr>
            <p:nvPr/>
          </p:nvSpPr>
          <p:spPr bwMode="auto">
            <a:xfrm>
              <a:off x="1797" y="3089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19" name="Line 1149"/>
            <p:cNvSpPr>
              <a:spLocks noChangeShapeType="1"/>
            </p:cNvSpPr>
            <p:nvPr/>
          </p:nvSpPr>
          <p:spPr bwMode="auto">
            <a:xfrm>
              <a:off x="1797" y="308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0" name="Line 1150"/>
            <p:cNvSpPr>
              <a:spLocks noChangeShapeType="1"/>
            </p:cNvSpPr>
            <p:nvPr/>
          </p:nvSpPr>
          <p:spPr bwMode="auto">
            <a:xfrm>
              <a:off x="1797" y="309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1" name="Line 1151"/>
            <p:cNvSpPr>
              <a:spLocks noChangeShapeType="1"/>
            </p:cNvSpPr>
            <p:nvPr/>
          </p:nvSpPr>
          <p:spPr bwMode="auto">
            <a:xfrm>
              <a:off x="1797" y="310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2" name="Line 1152"/>
            <p:cNvSpPr>
              <a:spLocks noChangeShapeType="1"/>
            </p:cNvSpPr>
            <p:nvPr/>
          </p:nvSpPr>
          <p:spPr bwMode="auto">
            <a:xfrm>
              <a:off x="1790" y="310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3" name="Line 1153"/>
            <p:cNvSpPr>
              <a:spLocks noChangeShapeType="1"/>
            </p:cNvSpPr>
            <p:nvPr/>
          </p:nvSpPr>
          <p:spPr bwMode="auto">
            <a:xfrm>
              <a:off x="1790" y="310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4" name="Line 1154"/>
            <p:cNvSpPr>
              <a:spLocks noChangeShapeType="1"/>
            </p:cNvSpPr>
            <p:nvPr/>
          </p:nvSpPr>
          <p:spPr bwMode="auto">
            <a:xfrm>
              <a:off x="1790" y="311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5" name="Line 1155"/>
            <p:cNvSpPr>
              <a:spLocks noChangeShapeType="1"/>
            </p:cNvSpPr>
            <p:nvPr/>
          </p:nvSpPr>
          <p:spPr bwMode="auto">
            <a:xfrm>
              <a:off x="1790" y="312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6" name="Line 1156"/>
            <p:cNvSpPr>
              <a:spLocks noChangeShapeType="1"/>
            </p:cNvSpPr>
            <p:nvPr/>
          </p:nvSpPr>
          <p:spPr bwMode="auto">
            <a:xfrm>
              <a:off x="1797" y="3123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7" name="Line 1157"/>
            <p:cNvSpPr>
              <a:spLocks noChangeShapeType="1"/>
            </p:cNvSpPr>
            <p:nvPr/>
          </p:nvSpPr>
          <p:spPr bwMode="auto">
            <a:xfrm flipV="1">
              <a:off x="1803" y="3116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8" name="Line 1158"/>
            <p:cNvSpPr>
              <a:spLocks noChangeShapeType="1"/>
            </p:cNvSpPr>
            <p:nvPr/>
          </p:nvSpPr>
          <p:spPr bwMode="auto">
            <a:xfrm flipV="1">
              <a:off x="1810" y="3109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29" name="Line 1159"/>
            <p:cNvSpPr>
              <a:spLocks noChangeShapeType="1"/>
            </p:cNvSpPr>
            <p:nvPr/>
          </p:nvSpPr>
          <p:spPr bwMode="auto">
            <a:xfrm flipV="1">
              <a:off x="1817" y="3102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30" name="Line 1160"/>
            <p:cNvSpPr>
              <a:spLocks noChangeShapeType="1"/>
            </p:cNvSpPr>
            <p:nvPr/>
          </p:nvSpPr>
          <p:spPr bwMode="auto">
            <a:xfrm flipV="1">
              <a:off x="1824" y="3096"/>
              <a:ext cx="7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31" name="Line 1161"/>
            <p:cNvSpPr>
              <a:spLocks noChangeShapeType="1"/>
            </p:cNvSpPr>
            <p:nvPr/>
          </p:nvSpPr>
          <p:spPr bwMode="auto">
            <a:xfrm flipV="1">
              <a:off x="1831" y="3089"/>
              <a:ext cx="6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32" name="Line 1162"/>
            <p:cNvSpPr>
              <a:spLocks noChangeShapeType="1"/>
            </p:cNvSpPr>
            <p:nvPr/>
          </p:nvSpPr>
          <p:spPr bwMode="auto">
            <a:xfrm flipV="1">
              <a:off x="1837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5" name="Group 1163"/>
          <p:cNvGrpSpPr>
            <a:grpSpLocks/>
          </p:cNvGrpSpPr>
          <p:nvPr/>
        </p:nvGrpSpPr>
        <p:grpSpPr bwMode="auto">
          <a:xfrm>
            <a:off x="4376740" y="4672016"/>
            <a:ext cx="541337" cy="314325"/>
            <a:chOff x="2517" y="2919"/>
            <a:chExt cx="341" cy="198"/>
          </a:xfrm>
        </p:grpSpPr>
        <p:sp>
          <p:nvSpPr>
            <p:cNvPr id="23157" name="Line 1164"/>
            <p:cNvSpPr>
              <a:spLocks noChangeShapeType="1"/>
            </p:cNvSpPr>
            <p:nvPr/>
          </p:nvSpPr>
          <p:spPr bwMode="auto">
            <a:xfrm flipV="1">
              <a:off x="2524" y="310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8" name="Line 1165"/>
            <p:cNvSpPr>
              <a:spLocks noChangeShapeType="1"/>
            </p:cNvSpPr>
            <p:nvPr/>
          </p:nvSpPr>
          <p:spPr bwMode="auto">
            <a:xfrm flipV="1">
              <a:off x="2524" y="309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9" name="Line 1166"/>
            <p:cNvSpPr>
              <a:spLocks noChangeShapeType="1"/>
            </p:cNvSpPr>
            <p:nvPr/>
          </p:nvSpPr>
          <p:spPr bwMode="auto">
            <a:xfrm flipV="1">
              <a:off x="2524" y="308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0" name="Line 1167"/>
            <p:cNvSpPr>
              <a:spLocks noChangeShapeType="1"/>
            </p:cNvSpPr>
            <p:nvPr/>
          </p:nvSpPr>
          <p:spPr bwMode="auto">
            <a:xfrm flipV="1">
              <a:off x="2524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1" name="Line 1168"/>
            <p:cNvSpPr>
              <a:spLocks noChangeShapeType="1"/>
            </p:cNvSpPr>
            <p:nvPr/>
          </p:nvSpPr>
          <p:spPr bwMode="auto">
            <a:xfrm>
              <a:off x="2517" y="308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2" name="Line 1169"/>
            <p:cNvSpPr>
              <a:spLocks noChangeShapeType="1"/>
            </p:cNvSpPr>
            <p:nvPr/>
          </p:nvSpPr>
          <p:spPr bwMode="auto">
            <a:xfrm flipV="1">
              <a:off x="2517" y="307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3" name="Line 1170"/>
            <p:cNvSpPr>
              <a:spLocks noChangeShapeType="1"/>
            </p:cNvSpPr>
            <p:nvPr/>
          </p:nvSpPr>
          <p:spPr bwMode="auto">
            <a:xfrm flipV="1">
              <a:off x="2517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4" name="Line 1171"/>
            <p:cNvSpPr>
              <a:spLocks noChangeShapeType="1"/>
            </p:cNvSpPr>
            <p:nvPr/>
          </p:nvSpPr>
          <p:spPr bwMode="auto">
            <a:xfrm flipV="1">
              <a:off x="2517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5" name="Line 1172"/>
            <p:cNvSpPr>
              <a:spLocks noChangeShapeType="1"/>
            </p:cNvSpPr>
            <p:nvPr/>
          </p:nvSpPr>
          <p:spPr bwMode="auto">
            <a:xfrm flipV="1">
              <a:off x="2517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6" name="Line 1173"/>
            <p:cNvSpPr>
              <a:spLocks noChangeShapeType="1"/>
            </p:cNvSpPr>
            <p:nvPr/>
          </p:nvSpPr>
          <p:spPr bwMode="auto">
            <a:xfrm>
              <a:off x="2517" y="3055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7" name="Line 1174"/>
            <p:cNvSpPr>
              <a:spLocks noChangeShapeType="1"/>
            </p:cNvSpPr>
            <p:nvPr/>
          </p:nvSpPr>
          <p:spPr bwMode="auto">
            <a:xfrm>
              <a:off x="2524" y="3055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8" name="Line 1175"/>
            <p:cNvSpPr>
              <a:spLocks noChangeShapeType="1"/>
            </p:cNvSpPr>
            <p:nvPr/>
          </p:nvSpPr>
          <p:spPr bwMode="auto">
            <a:xfrm>
              <a:off x="2530" y="3055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69" name="Line 1176"/>
            <p:cNvSpPr>
              <a:spLocks noChangeShapeType="1"/>
            </p:cNvSpPr>
            <p:nvPr/>
          </p:nvSpPr>
          <p:spPr bwMode="auto">
            <a:xfrm>
              <a:off x="2537" y="306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0" name="Line 1177"/>
            <p:cNvSpPr>
              <a:spLocks noChangeShapeType="1"/>
            </p:cNvSpPr>
            <p:nvPr/>
          </p:nvSpPr>
          <p:spPr bwMode="auto">
            <a:xfrm>
              <a:off x="2544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1" name="Line 1178"/>
            <p:cNvSpPr>
              <a:spLocks noChangeShapeType="1"/>
            </p:cNvSpPr>
            <p:nvPr/>
          </p:nvSpPr>
          <p:spPr bwMode="auto">
            <a:xfrm>
              <a:off x="2544" y="306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2" name="Line 1179"/>
            <p:cNvSpPr>
              <a:spLocks noChangeShapeType="1"/>
            </p:cNvSpPr>
            <p:nvPr/>
          </p:nvSpPr>
          <p:spPr bwMode="auto">
            <a:xfrm>
              <a:off x="2551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3" name="Line 1180"/>
            <p:cNvSpPr>
              <a:spLocks noChangeShapeType="1"/>
            </p:cNvSpPr>
            <p:nvPr/>
          </p:nvSpPr>
          <p:spPr bwMode="auto">
            <a:xfrm>
              <a:off x="2551" y="3075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4" name="Line 1181"/>
            <p:cNvSpPr>
              <a:spLocks noChangeShapeType="1"/>
            </p:cNvSpPr>
            <p:nvPr/>
          </p:nvSpPr>
          <p:spPr bwMode="auto">
            <a:xfrm>
              <a:off x="2558" y="307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5" name="Line 1182"/>
            <p:cNvSpPr>
              <a:spLocks noChangeShapeType="1"/>
            </p:cNvSpPr>
            <p:nvPr/>
          </p:nvSpPr>
          <p:spPr bwMode="auto">
            <a:xfrm>
              <a:off x="2558" y="3082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6" name="Line 1183"/>
            <p:cNvSpPr>
              <a:spLocks noChangeShapeType="1"/>
            </p:cNvSpPr>
            <p:nvPr/>
          </p:nvSpPr>
          <p:spPr bwMode="auto">
            <a:xfrm>
              <a:off x="2564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7" name="Line 1184"/>
            <p:cNvSpPr>
              <a:spLocks noChangeShapeType="1"/>
            </p:cNvSpPr>
            <p:nvPr/>
          </p:nvSpPr>
          <p:spPr bwMode="auto">
            <a:xfrm>
              <a:off x="2564" y="308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8" name="Line 1185"/>
            <p:cNvSpPr>
              <a:spLocks noChangeShapeType="1"/>
            </p:cNvSpPr>
            <p:nvPr/>
          </p:nvSpPr>
          <p:spPr bwMode="auto">
            <a:xfrm>
              <a:off x="2571" y="308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79" name="Line 1186"/>
            <p:cNvSpPr>
              <a:spLocks noChangeShapeType="1"/>
            </p:cNvSpPr>
            <p:nvPr/>
          </p:nvSpPr>
          <p:spPr bwMode="auto">
            <a:xfrm>
              <a:off x="2571" y="309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0" name="Line 1187"/>
            <p:cNvSpPr>
              <a:spLocks noChangeShapeType="1"/>
            </p:cNvSpPr>
            <p:nvPr/>
          </p:nvSpPr>
          <p:spPr bwMode="auto">
            <a:xfrm>
              <a:off x="2578" y="309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1" name="Line 1188"/>
            <p:cNvSpPr>
              <a:spLocks noChangeShapeType="1"/>
            </p:cNvSpPr>
            <p:nvPr/>
          </p:nvSpPr>
          <p:spPr bwMode="auto">
            <a:xfrm>
              <a:off x="2578" y="310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2" name="Line 1189"/>
            <p:cNvSpPr>
              <a:spLocks noChangeShapeType="1"/>
            </p:cNvSpPr>
            <p:nvPr/>
          </p:nvSpPr>
          <p:spPr bwMode="auto">
            <a:xfrm>
              <a:off x="2585" y="310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3" name="Line 1190"/>
            <p:cNvSpPr>
              <a:spLocks noChangeShapeType="1"/>
            </p:cNvSpPr>
            <p:nvPr/>
          </p:nvSpPr>
          <p:spPr bwMode="auto">
            <a:xfrm>
              <a:off x="2585" y="310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4" name="Line 1191"/>
            <p:cNvSpPr>
              <a:spLocks noChangeShapeType="1"/>
            </p:cNvSpPr>
            <p:nvPr/>
          </p:nvSpPr>
          <p:spPr bwMode="auto">
            <a:xfrm>
              <a:off x="2592" y="3109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5" name="Line 1192"/>
            <p:cNvSpPr>
              <a:spLocks noChangeShapeType="1"/>
            </p:cNvSpPr>
            <p:nvPr/>
          </p:nvSpPr>
          <p:spPr bwMode="auto">
            <a:xfrm>
              <a:off x="2598" y="310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6" name="Line 1193"/>
            <p:cNvSpPr>
              <a:spLocks noChangeShapeType="1"/>
            </p:cNvSpPr>
            <p:nvPr/>
          </p:nvSpPr>
          <p:spPr bwMode="auto">
            <a:xfrm>
              <a:off x="2598" y="311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7" name="Line 1194"/>
            <p:cNvSpPr>
              <a:spLocks noChangeShapeType="1"/>
            </p:cNvSpPr>
            <p:nvPr/>
          </p:nvSpPr>
          <p:spPr bwMode="auto">
            <a:xfrm>
              <a:off x="2605" y="311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8" name="Line 1195"/>
            <p:cNvSpPr>
              <a:spLocks noChangeShapeType="1"/>
            </p:cNvSpPr>
            <p:nvPr/>
          </p:nvSpPr>
          <p:spPr bwMode="auto">
            <a:xfrm flipV="1">
              <a:off x="2612" y="310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89" name="Line 1196"/>
            <p:cNvSpPr>
              <a:spLocks noChangeShapeType="1"/>
            </p:cNvSpPr>
            <p:nvPr/>
          </p:nvSpPr>
          <p:spPr bwMode="auto">
            <a:xfrm flipV="1">
              <a:off x="2612" y="310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0" name="Line 1197"/>
            <p:cNvSpPr>
              <a:spLocks noChangeShapeType="1"/>
            </p:cNvSpPr>
            <p:nvPr/>
          </p:nvSpPr>
          <p:spPr bwMode="auto">
            <a:xfrm flipV="1">
              <a:off x="2612" y="309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1" name="Line 1198"/>
            <p:cNvSpPr>
              <a:spLocks noChangeShapeType="1"/>
            </p:cNvSpPr>
            <p:nvPr/>
          </p:nvSpPr>
          <p:spPr bwMode="auto">
            <a:xfrm flipV="1">
              <a:off x="2612" y="308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2" name="Line 1199"/>
            <p:cNvSpPr>
              <a:spLocks noChangeShapeType="1"/>
            </p:cNvSpPr>
            <p:nvPr/>
          </p:nvSpPr>
          <p:spPr bwMode="auto">
            <a:xfrm flipV="1">
              <a:off x="2612" y="308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3" name="Line 1200"/>
            <p:cNvSpPr>
              <a:spLocks noChangeShapeType="1"/>
            </p:cNvSpPr>
            <p:nvPr/>
          </p:nvSpPr>
          <p:spPr bwMode="auto">
            <a:xfrm flipV="1">
              <a:off x="2612" y="307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4" name="Line 1201"/>
            <p:cNvSpPr>
              <a:spLocks noChangeShapeType="1"/>
            </p:cNvSpPr>
            <p:nvPr/>
          </p:nvSpPr>
          <p:spPr bwMode="auto">
            <a:xfrm>
              <a:off x="2605" y="3075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5" name="Line 1202"/>
            <p:cNvSpPr>
              <a:spLocks noChangeShapeType="1"/>
            </p:cNvSpPr>
            <p:nvPr/>
          </p:nvSpPr>
          <p:spPr bwMode="auto">
            <a:xfrm flipV="1">
              <a:off x="2605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6" name="Line 1203"/>
            <p:cNvSpPr>
              <a:spLocks noChangeShapeType="1"/>
            </p:cNvSpPr>
            <p:nvPr/>
          </p:nvSpPr>
          <p:spPr bwMode="auto">
            <a:xfrm flipV="1">
              <a:off x="2605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7" name="Line 1204"/>
            <p:cNvSpPr>
              <a:spLocks noChangeShapeType="1"/>
            </p:cNvSpPr>
            <p:nvPr/>
          </p:nvSpPr>
          <p:spPr bwMode="auto">
            <a:xfrm flipV="1">
              <a:off x="2605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8" name="Line 1205"/>
            <p:cNvSpPr>
              <a:spLocks noChangeShapeType="1"/>
            </p:cNvSpPr>
            <p:nvPr/>
          </p:nvSpPr>
          <p:spPr bwMode="auto">
            <a:xfrm flipV="1">
              <a:off x="2605" y="304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99" name="Line 1206"/>
            <p:cNvSpPr>
              <a:spLocks noChangeShapeType="1"/>
            </p:cNvSpPr>
            <p:nvPr/>
          </p:nvSpPr>
          <p:spPr bwMode="auto">
            <a:xfrm flipV="1">
              <a:off x="2605" y="304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0" name="Line 1207"/>
            <p:cNvSpPr>
              <a:spLocks noChangeShapeType="1"/>
            </p:cNvSpPr>
            <p:nvPr/>
          </p:nvSpPr>
          <p:spPr bwMode="auto">
            <a:xfrm>
              <a:off x="2598" y="3034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1" name="Line 1208"/>
            <p:cNvSpPr>
              <a:spLocks noChangeShapeType="1"/>
            </p:cNvSpPr>
            <p:nvPr/>
          </p:nvSpPr>
          <p:spPr bwMode="auto">
            <a:xfrm flipV="1">
              <a:off x="2598" y="3028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2" name="Line 1209"/>
            <p:cNvSpPr>
              <a:spLocks noChangeShapeType="1"/>
            </p:cNvSpPr>
            <p:nvPr/>
          </p:nvSpPr>
          <p:spPr bwMode="auto">
            <a:xfrm flipV="1">
              <a:off x="2598" y="302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3" name="Line 1210"/>
            <p:cNvSpPr>
              <a:spLocks noChangeShapeType="1"/>
            </p:cNvSpPr>
            <p:nvPr/>
          </p:nvSpPr>
          <p:spPr bwMode="auto">
            <a:xfrm flipV="1">
              <a:off x="2598" y="301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4" name="Line 1211"/>
            <p:cNvSpPr>
              <a:spLocks noChangeShapeType="1"/>
            </p:cNvSpPr>
            <p:nvPr/>
          </p:nvSpPr>
          <p:spPr bwMode="auto">
            <a:xfrm>
              <a:off x="2598" y="3014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5" name="Line 1212"/>
            <p:cNvSpPr>
              <a:spLocks noChangeShapeType="1"/>
            </p:cNvSpPr>
            <p:nvPr/>
          </p:nvSpPr>
          <p:spPr bwMode="auto">
            <a:xfrm flipV="1">
              <a:off x="2605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6" name="Line 1213"/>
            <p:cNvSpPr>
              <a:spLocks noChangeShapeType="1"/>
            </p:cNvSpPr>
            <p:nvPr/>
          </p:nvSpPr>
          <p:spPr bwMode="auto">
            <a:xfrm>
              <a:off x="2605" y="3007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7" name="Line 1214"/>
            <p:cNvSpPr>
              <a:spLocks noChangeShapeType="1"/>
            </p:cNvSpPr>
            <p:nvPr/>
          </p:nvSpPr>
          <p:spPr bwMode="auto">
            <a:xfrm>
              <a:off x="2612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8" name="Line 1215"/>
            <p:cNvSpPr>
              <a:spLocks noChangeShapeType="1"/>
            </p:cNvSpPr>
            <p:nvPr/>
          </p:nvSpPr>
          <p:spPr bwMode="auto">
            <a:xfrm>
              <a:off x="2612" y="3014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09" name="Line 1216"/>
            <p:cNvSpPr>
              <a:spLocks noChangeShapeType="1"/>
            </p:cNvSpPr>
            <p:nvPr/>
          </p:nvSpPr>
          <p:spPr bwMode="auto">
            <a:xfrm>
              <a:off x="2619" y="301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0" name="Line 1217"/>
            <p:cNvSpPr>
              <a:spLocks noChangeShapeType="1"/>
            </p:cNvSpPr>
            <p:nvPr/>
          </p:nvSpPr>
          <p:spPr bwMode="auto">
            <a:xfrm>
              <a:off x="2619" y="3021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1" name="Line 1218"/>
            <p:cNvSpPr>
              <a:spLocks noChangeShapeType="1"/>
            </p:cNvSpPr>
            <p:nvPr/>
          </p:nvSpPr>
          <p:spPr bwMode="auto">
            <a:xfrm>
              <a:off x="2626" y="3021"/>
              <a:ext cx="6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2" name="Line 1219"/>
            <p:cNvSpPr>
              <a:spLocks noChangeShapeType="1"/>
            </p:cNvSpPr>
            <p:nvPr/>
          </p:nvSpPr>
          <p:spPr bwMode="auto">
            <a:xfrm>
              <a:off x="2632" y="302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3" name="Line 1220"/>
            <p:cNvSpPr>
              <a:spLocks noChangeShapeType="1"/>
            </p:cNvSpPr>
            <p:nvPr/>
          </p:nvSpPr>
          <p:spPr bwMode="auto">
            <a:xfrm>
              <a:off x="2639" y="3028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4" name="Line 1221"/>
            <p:cNvSpPr>
              <a:spLocks noChangeShapeType="1"/>
            </p:cNvSpPr>
            <p:nvPr/>
          </p:nvSpPr>
          <p:spPr bwMode="auto">
            <a:xfrm>
              <a:off x="2639" y="3034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5" name="Line 1222"/>
            <p:cNvSpPr>
              <a:spLocks noChangeShapeType="1"/>
            </p:cNvSpPr>
            <p:nvPr/>
          </p:nvSpPr>
          <p:spPr bwMode="auto">
            <a:xfrm>
              <a:off x="2646" y="3041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6" name="Line 1223"/>
            <p:cNvSpPr>
              <a:spLocks noChangeShapeType="1"/>
            </p:cNvSpPr>
            <p:nvPr/>
          </p:nvSpPr>
          <p:spPr bwMode="auto">
            <a:xfrm>
              <a:off x="2653" y="3048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7" name="Line 1224"/>
            <p:cNvSpPr>
              <a:spLocks noChangeShapeType="1"/>
            </p:cNvSpPr>
            <p:nvPr/>
          </p:nvSpPr>
          <p:spPr bwMode="auto">
            <a:xfrm>
              <a:off x="2660" y="3055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8" name="Line 1225"/>
            <p:cNvSpPr>
              <a:spLocks noChangeShapeType="1"/>
            </p:cNvSpPr>
            <p:nvPr/>
          </p:nvSpPr>
          <p:spPr bwMode="auto">
            <a:xfrm>
              <a:off x="2666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19" name="Line 1226"/>
            <p:cNvSpPr>
              <a:spLocks noChangeShapeType="1"/>
            </p:cNvSpPr>
            <p:nvPr/>
          </p:nvSpPr>
          <p:spPr bwMode="auto">
            <a:xfrm>
              <a:off x="2666" y="3062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0" name="Line 1227"/>
            <p:cNvSpPr>
              <a:spLocks noChangeShapeType="1"/>
            </p:cNvSpPr>
            <p:nvPr/>
          </p:nvSpPr>
          <p:spPr bwMode="auto">
            <a:xfrm>
              <a:off x="2673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1" name="Line 1228"/>
            <p:cNvSpPr>
              <a:spLocks noChangeShapeType="1"/>
            </p:cNvSpPr>
            <p:nvPr/>
          </p:nvSpPr>
          <p:spPr bwMode="auto">
            <a:xfrm>
              <a:off x="2673" y="306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2" name="Line 1229"/>
            <p:cNvSpPr>
              <a:spLocks noChangeShapeType="1"/>
            </p:cNvSpPr>
            <p:nvPr/>
          </p:nvSpPr>
          <p:spPr bwMode="auto">
            <a:xfrm>
              <a:off x="2680" y="306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3" name="Line 1230"/>
            <p:cNvSpPr>
              <a:spLocks noChangeShapeType="1"/>
            </p:cNvSpPr>
            <p:nvPr/>
          </p:nvSpPr>
          <p:spPr bwMode="auto">
            <a:xfrm>
              <a:off x="2687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4" name="Line 1231"/>
            <p:cNvSpPr>
              <a:spLocks noChangeShapeType="1"/>
            </p:cNvSpPr>
            <p:nvPr/>
          </p:nvSpPr>
          <p:spPr bwMode="auto">
            <a:xfrm>
              <a:off x="2687" y="3075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5" name="Line 1232"/>
            <p:cNvSpPr>
              <a:spLocks noChangeShapeType="1"/>
            </p:cNvSpPr>
            <p:nvPr/>
          </p:nvSpPr>
          <p:spPr bwMode="auto">
            <a:xfrm flipV="1">
              <a:off x="2694" y="306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6" name="Line 1233"/>
            <p:cNvSpPr>
              <a:spLocks noChangeShapeType="1"/>
            </p:cNvSpPr>
            <p:nvPr/>
          </p:nvSpPr>
          <p:spPr bwMode="auto">
            <a:xfrm flipV="1">
              <a:off x="2694" y="3062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7" name="Line 1234"/>
            <p:cNvSpPr>
              <a:spLocks noChangeShapeType="1"/>
            </p:cNvSpPr>
            <p:nvPr/>
          </p:nvSpPr>
          <p:spPr bwMode="auto">
            <a:xfrm flipV="1">
              <a:off x="2694" y="3055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8" name="Line 1235"/>
            <p:cNvSpPr>
              <a:spLocks noChangeShapeType="1"/>
            </p:cNvSpPr>
            <p:nvPr/>
          </p:nvSpPr>
          <p:spPr bwMode="auto">
            <a:xfrm flipV="1">
              <a:off x="2694" y="3048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29" name="Line 1236"/>
            <p:cNvSpPr>
              <a:spLocks noChangeShapeType="1"/>
            </p:cNvSpPr>
            <p:nvPr/>
          </p:nvSpPr>
          <p:spPr bwMode="auto">
            <a:xfrm flipV="1">
              <a:off x="2694" y="304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0" name="Line 1237"/>
            <p:cNvSpPr>
              <a:spLocks noChangeShapeType="1"/>
            </p:cNvSpPr>
            <p:nvPr/>
          </p:nvSpPr>
          <p:spPr bwMode="auto">
            <a:xfrm flipV="1">
              <a:off x="2694" y="303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1" name="Line 1238"/>
            <p:cNvSpPr>
              <a:spLocks noChangeShapeType="1"/>
            </p:cNvSpPr>
            <p:nvPr/>
          </p:nvSpPr>
          <p:spPr bwMode="auto">
            <a:xfrm>
              <a:off x="2687" y="3028"/>
              <a:ext cx="7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2" name="Line 1239"/>
            <p:cNvSpPr>
              <a:spLocks noChangeShapeType="1"/>
            </p:cNvSpPr>
            <p:nvPr/>
          </p:nvSpPr>
          <p:spPr bwMode="auto">
            <a:xfrm flipV="1">
              <a:off x="2687" y="302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3" name="Line 1240"/>
            <p:cNvSpPr>
              <a:spLocks noChangeShapeType="1"/>
            </p:cNvSpPr>
            <p:nvPr/>
          </p:nvSpPr>
          <p:spPr bwMode="auto">
            <a:xfrm flipV="1">
              <a:off x="2687" y="301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4" name="Line 1241"/>
            <p:cNvSpPr>
              <a:spLocks noChangeShapeType="1"/>
            </p:cNvSpPr>
            <p:nvPr/>
          </p:nvSpPr>
          <p:spPr bwMode="auto">
            <a:xfrm flipV="1">
              <a:off x="2687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5" name="Line 1242"/>
            <p:cNvSpPr>
              <a:spLocks noChangeShapeType="1"/>
            </p:cNvSpPr>
            <p:nvPr/>
          </p:nvSpPr>
          <p:spPr bwMode="auto">
            <a:xfrm flipV="1">
              <a:off x="2687" y="300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6" name="Line 1243"/>
            <p:cNvSpPr>
              <a:spLocks noChangeShapeType="1"/>
            </p:cNvSpPr>
            <p:nvPr/>
          </p:nvSpPr>
          <p:spPr bwMode="auto">
            <a:xfrm>
              <a:off x="2680" y="300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7" name="Line 1244"/>
            <p:cNvSpPr>
              <a:spLocks noChangeShapeType="1"/>
            </p:cNvSpPr>
            <p:nvPr/>
          </p:nvSpPr>
          <p:spPr bwMode="auto">
            <a:xfrm flipV="1">
              <a:off x="2680" y="2994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8" name="Line 1245"/>
            <p:cNvSpPr>
              <a:spLocks noChangeShapeType="1"/>
            </p:cNvSpPr>
            <p:nvPr/>
          </p:nvSpPr>
          <p:spPr bwMode="auto">
            <a:xfrm flipV="1">
              <a:off x="2680" y="298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39" name="Line 1246"/>
            <p:cNvSpPr>
              <a:spLocks noChangeShapeType="1"/>
            </p:cNvSpPr>
            <p:nvPr/>
          </p:nvSpPr>
          <p:spPr bwMode="auto">
            <a:xfrm flipV="1">
              <a:off x="2680" y="298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0" name="Line 1247"/>
            <p:cNvSpPr>
              <a:spLocks noChangeShapeType="1"/>
            </p:cNvSpPr>
            <p:nvPr/>
          </p:nvSpPr>
          <p:spPr bwMode="auto">
            <a:xfrm flipV="1">
              <a:off x="2680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1" name="Line 1248"/>
            <p:cNvSpPr>
              <a:spLocks noChangeShapeType="1"/>
            </p:cNvSpPr>
            <p:nvPr/>
          </p:nvSpPr>
          <p:spPr bwMode="auto">
            <a:xfrm flipV="1">
              <a:off x="2680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2" name="Line 1249"/>
            <p:cNvSpPr>
              <a:spLocks noChangeShapeType="1"/>
            </p:cNvSpPr>
            <p:nvPr/>
          </p:nvSpPr>
          <p:spPr bwMode="auto">
            <a:xfrm>
              <a:off x="2680" y="296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3" name="Line 1250"/>
            <p:cNvSpPr>
              <a:spLocks noChangeShapeType="1"/>
            </p:cNvSpPr>
            <p:nvPr/>
          </p:nvSpPr>
          <p:spPr bwMode="auto">
            <a:xfrm>
              <a:off x="2687" y="296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4" name="Line 1251"/>
            <p:cNvSpPr>
              <a:spLocks noChangeShapeType="1"/>
            </p:cNvSpPr>
            <p:nvPr/>
          </p:nvSpPr>
          <p:spPr bwMode="auto">
            <a:xfrm>
              <a:off x="2694" y="2966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5" name="Line 1252"/>
            <p:cNvSpPr>
              <a:spLocks noChangeShapeType="1"/>
            </p:cNvSpPr>
            <p:nvPr/>
          </p:nvSpPr>
          <p:spPr bwMode="auto">
            <a:xfrm>
              <a:off x="2700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6" name="Line 1253"/>
            <p:cNvSpPr>
              <a:spLocks noChangeShapeType="1"/>
            </p:cNvSpPr>
            <p:nvPr/>
          </p:nvSpPr>
          <p:spPr bwMode="auto">
            <a:xfrm>
              <a:off x="2700" y="297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7" name="Line 1254"/>
            <p:cNvSpPr>
              <a:spLocks noChangeShapeType="1"/>
            </p:cNvSpPr>
            <p:nvPr/>
          </p:nvSpPr>
          <p:spPr bwMode="auto">
            <a:xfrm>
              <a:off x="2707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8" name="Line 1255"/>
            <p:cNvSpPr>
              <a:spLocks noChangeShapeType="1"/>
            </p:cNvSpPr>
            <p:nvPr/>
          </p:nvSpPr>
          <p:spPr bwMode="auto">
            <a:xfrm>
              <a:off x="2707" y="298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49" name="Line 1256"/>
            <p:cNvSpPr>
              <a:spLocks noChangeShapeType="1"/>
            </p:cNvSpPr>
            <p:nvPr/>
          </p:nvSpPr>
          <p:spPr bwMode="auto">
            <a:xfrm>
              <a:off x="2714" y="298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0" name="Line 1257"/>
            <p:cNvSpPr>
              <a:spLocks noChangeShapeType="1"/>
            </p:cNvSpPr>
            <p:nvPr/>
          </p:nvSpPr>
          <p:spPr bwMode="auto">
            <a:xfrm>
              <a:off x="2714" y="2987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1" name="Line 1258"/>
            <p:cNvSpPr>
              <a:spLocks noChangeShapeType="1"/>
            </p:cNvSpPr>
            <p:nvPr/>
          </p:nvSpPr>
          <p:spPr bwMode="auto">
            <a:xfrm>
              <a:off x="2721" y="298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2" name="Line 1259"/>
            <p:cNvSpPr>
              <a:spLocks noChangeShapeType="1"/>
            </p:cNvSpPr>
            <p:nvPr/>
          </p:nvSpPr>
          <p:spPr bwMode="auto">
            <a:xfrm>
              <a:off x="2721" y="2994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3" name="Line 1260"/>
            <p:cNvSpPr>
              <a:spLocks noChangeShapeType="1"/>
            </p:cNvSpPr>
            <p:nvPr/>
          </p:nvSpPr>
          <p:spPr bwMode="auto">
            <a:xfrm>
              <a:off x="2728" y="2994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4" name="Line 1261"/>
            <p:cNvSpPr>
              <a:spLocks noChangeShapeType="1"/>
            </p:cNvSpPr>
            <p:nvPr/>
          </p:nvSpPr>
          <p:spPr bwMode="auto">
            <a:xfrm>
              <a:off x="2728" y="3000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5" name="Line 1262"/>
            <p:cNvSpPr>
              <a:spLocks noChangeShapeType="1"/>
            </p:cNvSpPr>
            <p:nvPr/>
          </p:nvSpPr>
          <p:spPr bwMode="auto">
            <a:xfrm>
              <a:off x="2734" y="300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6" name="Line 1263"/>
            <p:cNvSpPr>
              <a:spLocks noChangeShapeType="1"/>
            </p:cNvSpPr>
            <p:nvPr/>
          </p:nvSpPr>
          <p:spPr bwMode="auto">
            <a:xfrm>
              <a:off x="2734" y="3007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7" name="Line 1264"/>
            <p:cNvSpPr>
              <a:spLocks noChangeShapeType="1"/>
            </p:cNvSpPr>
            <p:nvPr/>
          </p:nvSpPr>
          <p:spPr bwMode="auto">
            <a:xfrm>
              <a:off x="2741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8" name="Line 1265"/>
            <p:cNvSpPr>
              <a:spLocks noChangeShapeType="1"/>
            </p:cNvSpPr>
            <p:nvPr/>
          </p:nvSpPr>
          <p:spPr bwMode="auto">
            <a:xfrm>
              <a:off x="2741" y="3014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59" name="Line 1266"/>
            <p:cNvSpPr>
              <a:spLocks noChangeShapeType="1"/>
            </p:cNvSpPr>
            <p:nvPr/>
          </p:nvSpPr>
          <p:spPr bwMode="auto">
            <a:xfrm>
              <a:off x="2748" y="3014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0" name="Line 1267"/>
            <p:cNvSpPr>
              <a:spLocks noChangeShapeType="1"/>
            </p:cNvSpPr>
            <p:nvPr/>
          </p:nvSpPr>
          <p:spPr bwMode="auto">
            <a:xfrm>
              <a:off x="2755" y="3021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1" name="Line 1268"/>
            <p:cNvSpPr>
              <a:spLocks noChangeShapeType="1"/>
            </p:cNvSpPr>
            <p:nvPr/>
          </p:nvSpPr>
          <p:spPr bwMode="auto">
            <a:xfrm>
              <a:off x="2761" y="302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2" name="Line 1269"/>
            <p:cNvSpPr>
              <a:spLocks noChangeShapeType="1"/>
            </p:cNvSpPr>
            <p:nvPr/>
          </p:nvSpPr>
          <p:spPr bwMode="auto">
            <a:xfrm>
              <a:off x="2761" y="302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3" name="Line 1270"/>
            <p:cNvSpPr>
              <a:spLocks noChangeShapeType="1"/>
            </p:cNvSpPr>
            <p:nvPr/>
          </p:nvSpPr>
          <p:spPr bwMode="auto">
            <a:xfrm>
              <a:off x="2768" y="3028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4" name="Line 1271"/>
            <p:cNvSpPr>
              <a:spLocks noChangeShapeType="1"/>
            </p:cNvSpPr>
            <p:nvPr/>
          </p:nvSpPr>
          <p:spPr bwMode="auto">
            <a:xfrm flipV="1">
              <a:off x="2775" y="3021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5" name="Line 1272"/>
            <p:cNvSpPr>
              <a:spLocks noChangeShapeType="1"/>
            </p:cNvSpPr>
            <p:nvPr/>
          </p:nvSpPr>
          <p:spPr bwMode="auto">
            <a:xfrm flipV="1">
              <a:off x="2775" y="3014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6" name="Line 1273"/>
            <p:cNvSpPr>
              <a:spLocks noChangeShapeType="1"/>
            </p:cNvSpPr>
            <p:nvPr/>
          </p:nvSpPr>
          <p:spPr bwMode="auto">
            <a:xfrm flipV="1">
              <a:off x="2775" y="300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7" name="Line 1274"/>
            <p:cNvSpPr>
              <a:spLocks noChangeShapeType="1"/>
            </p:cNvSpPr>
            <p:nvPr/>
          </p:nvSpPr>
          <p:spPr bwMode="auto">
            <a:xfrm flipV="1">
              <a:off x="2775" y="300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8" name="Line 1275"/>
            <p:cNvSpPr>
              <a:spLocks noChangeShapeType="1"/>
            </p:cNvSpPr>
            <p:nvPr/>
          </p:nvSpPr>
          <p:spPr bwMode="auto">
            <a:xfrm flipV="1">
              <a:off x="2775" y="2994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69" name="Line 1276"/>
            <p:cNvSpPr>
              <a:spLocks noChangeShapeType="1"/>
            </p:cNvSpPr>
            <p:nvPr/>
          </p:nvSpPr>
          <p:spPr bwMode="auto">
            <a:xfrm flipV="1">
              <a:off x="2775" y="2987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0" name="Line 1277"/>
            <p:cNvSpPr>
              <a:spLocks noChangeShapeType="1"/>
            </p:cNvSpPr>
            <p:nvPr/>
          </p:nvSpPr>
          <p:spPr bwMode="auto">
            <a:xfrm>
              <a:off x="2768" y="2987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1" name="Line 1278"/>
            <p:cNvSpPr>
              <a:spLocks noChangeShapeType="1"/>
            </p:cNvSpPr>
            <p:nvPr/>
          </p:nvSpPr>
          <p:spPr bwMode="auto">
            <a:xfrm flipV="1">
              <a:off x="2768" y="2980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2" name="Line 1279"/>
            <p:cNvSpPr>
              <a:spLocks noChangeShapeType="1"/>
            </p:cNvSpPr>
            <p:nvPr/>
          </p:nvSpPr>
          <p:spPr bwMode="auto">
            <a:xfrm flipV="1">
              <a:off x="2768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3" name="Line 1280"/>
            <p:cNvSpPr>
              <a:spLocks noChangeShapeType="1"/>
            </p:cNvSpPr>
            <p:nvPr/>
          </p:nvSpPr>
          <p:spPr bwMode="auto">
            <a:xfrm flipV="1">
              <a:off x="2768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4" name="Line 1281"/>
            <p:cNvSpPr>
              <a:spLocks noChangeShapeType="1"/>
            </p:cNvSpPr>
            <p:nvPr/>
          </p:nvSpPr>
          <p:spPr bwMode="auto">
            <a:xfrm flipV="1">
              <a:off x="2768" y="2960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5" name="Line 1282"/>
            <p:cNvSpPr>
              <a:spLocks noChangeShapeType="1"/>
            </p:cNvSpPr>
            <p:nvPr/>
          </p:nvSpPr>
          <p:spPr bwMode="auto">
            <a:xfrm flipV="1">
              <a:off x="2768" y="295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6" name="Line 1283"/>
            <p:cNvSpPr>
              <a:spLocks noChangeShapeType="1"/>
            </p:cNvSpPr>
            <p:nvPr/>
          </p:nvSpPr>
          <p:spPr bwMode="auto">
            <a:xfrm>
              <a:off x="2761" y="295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7" name="Line 1284"/>
            <p:cNvSpPr>
              <a:spLocks noChangeShapeType="1"/>
            </p:cNvSpPr>
            <p:nvPr/>
          </p:nvSpPr>
          <p:spPr bwMode="auto">
            <a:xfrm flipV="1">
              <a:off x="2761" y="294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8" name="Line 1285"/>
            <p:cNvSpPr>
              <a:spLocks noChangeShapeType="1"/>
            </p:cNvSpPr>
            <p:nvPr/>
          </p:nvSpPr>
          <p:spPr bwMode="auto">
            <a:xfrm flipV="1">
              <a:off x="2761" y="293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79" name="Line 1286"/>
            <p:cNvSpPr>
              <a:spLocks noChangeShapeType="1"/>
            </p:cNvSpPr>
            <p:nvPr/>
          </p:nvSpPr>
          <p:spPr bwMode="auto">
            <a:xfrm flipV="1">
              <a:off x="2761" y="2932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0" name="Line 1287"/>
            <p:cNvSpPr>
              <a:spLocks noChangeShapeType="1"/>
            </p:cNvSpPr>
            <p:nvPr/>
          </p:nvSpPr>
          <p:spPr bwMode="auto">
            <a:xfrm flipV="1">
              <a:off x="2761" y="2926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1" name="Line 1288"/>
            <p:cNvSpPr>
              <a:spLocks noChangeShapeType="1"/>
            </p:cNvSpPr>
            <p:nvPr/>
          </p:nvSpPr>
          <p:spPr bwMode="auto">
            <a:xfrm flipV="1">
              <a:off x="2761" y="291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2" name="Line 1289"/>
            <p:cNvSpPr>
              <a:spLocks noChangeShapeType="1"/>
            </p:cNvSpPr>
            <p:nvPr/>
          </p:nvSpPr>
          <p:spPr bwMode="auto">
            <a:xfrm>
              <a:off x="2761" y="291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3" name="Line 1290"/>
            <p:cNvSpPr>
              <a:spLocks noChangeShapeType="1"/>
            </p:cNvSpPr>
            <p:nvPr/>
          </p:nvSpPr>
          <p:spPr bwMode="auto">
            <a:xfrm>
              <a:off x="2768" y="2919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4" name="Line 1291"/>
            <p:cNvSpPr>
              <a:spLocks noChangeShapeType="1"/>
            </p:cNvSpPr>
            <p:nvPr/>
          </p:nvSpPr>
          <p:spPr bwMode="auto">
            <a:xfrm>
              <a:off x="2775" y="2919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5" name="Line 1292"/>
            <p:cNvSpPr>
              <a:spLocks noChangeShapeType="1"/>
            </p:cNvSpPr>
            <p:nvPr/>
          </p:nvSpPr>
          <p:spPr bwMode="auto">
            <a:xfrm>
              <a:off x="2775" y="292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6" name="Line 1293"/>
            <p:cNvSpPr>
              <a:spLocks noChangeShapeType="1"/>
            </p:cNvSpPr>
            <p:nvPr/>
          </p:nvSpPr>
          <p:spPr bwMode="auto">
            <a:xfrm>
              <a:off x="2782" y="2926"/>
              <a:ext cx="7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7" name="Line 1294"/>
            <p:cNvSpPr>
              <a:spLocks noChangeShapeType="1"/>
            </p:cNvSpPr>
            <p:nvPr/>
          </p:nvSpPr>
          <p:spPr bwMode="auto">
            <a:xfrm>
              <a:off x="2789" y="2932"/>
              <a:ext cx="6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8" name="Line 1295"/>
            <p:cNvSpPr>
              <a:spLocks noChangeShapeType="1"/>
            </p:cNvSpPr>
            <p:nvPr/>
          </p:nvSpPr>
          <p:spPr bwMode="auto">
            <a:xfrm>
              <a:off x="2795" y="2939"/>
              <a:ext cx="7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89" name="Line 1296"/>
            <p:cNvSpPr>
              <a:spLocks noChangeShapeType="1"/>
            </p:cNvSpPr>
            <p:nvPr/>
          </p:nvSpPr>
          <p:spPr bwMode="auto">
            <a:xfrm>
              <a:off x="2802" y="294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0" name="Line 1297"/>
            <p:cNvSpPr>
              <a:spLocks noChangeShapeType="1"/>
            </p:cNvSpPr>
            <p:nvPr/>
          </p:nvSpPr>
          <p:spPr bwMode="auto">
            <a:xfrm>
              <a:off x="2809" y="294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1" name="Line 1298"/>
            <p:cNvSpPr>
              <a:spLocks noChangeShapeType="1"/>
            </p:cNvSpPr>
            <p:nvPr/>
          </p:nvSpPr>
          <p:spPr bwMode="auto">
            <a:xfrm>
              <a:off x="2809" y="295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2" name="Line 1299"/>
            <p:cNvSpPr>
              <a:spLocks noChangeShapeType="1"/>
            </p:cNvSpPr>
            <p:nvPr/>
          </p:nvSpPr>
          <p:spPr bwMode="auto">
            <a:xfrm>
              <a:off x="2816" y="295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3" name="Line 1300"/>
            <p:cNvSpPr>
              <a:spLocks noChangeShapeType="1"/>
            </p:cNvSpPr>
            <p:nvPr/>
          </p:nvSpPr>
          <p:spPr bwMode="auto">
            <a:xfrm>
              <a:off x="2816" y="296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4" name="Line 1301"/>
            <p:cNvSpPr>
              <a:spLocks noChangeShapeType="1"/>
            </p:cNvSpPr>
            <p:nvPr/>
          </p:nvSpPr>
          <p:spPr bwMode="auto">
            <a:xfrm>
              <a:off x="2823" y="2960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5" name="Line 1302"/>
            <p:cNvSpPr>
              <a:spLocks noChangeShapeType="1"/>
            </p:cNvSpPr>
            <p:nvPr/>
          </p:nvSpPr>
          <p:spPr bwMode="auto">
            <a:xfrm>
              <a:off x="2823" y="2966"/>
              <a:ext cx="6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6" name="Line 1303"/>
            <p:cNvSpPr>
              <a:spLocks noChangeShapeType="1"/>
            </p:cNvSpPr>
            <p:nvPr/>
          </p:nvSpPr>
          <p:spPr bwMode="auto">
            <a:xfrm>
              <a:off x="2829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7" name="Line 1304"/>
            <p:cNvSpPr>
              <a:spLocks noChangeShapeType="1"/>
            </p:cNvSpPr>
            <p:nvPr/>
          </p:nvSpPr>
          <p:spPr bwMode="auto">
            <a:xfrm>
              <a:off x="2829" y="2973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8" name="Line 1305"/>
            <p:cNvSpPr>
              <a:spLocks noChangeShapeType="1"/>
            </p:cNvSpPr>
            <p:nvPr/>
          </p:nvSpPr>
          <p:spPr bwMode="auto">
            <a:xfrm>
              <a:off x="2836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99" name="Line 1306"/>
            <p:cNvSpPr>
              <a:spLocks noChangeShapeType="1"/>
            </p:cNvSpPr>
            <p:nvPr/>
          </p:nvSpPr>
          <p:spPr bwMode="auto">
            <a:xfrm>
              <a:off x="2836" y="298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0" name="Line 1307"/>
            <p:cNvSpPr>
              <a:spLocks noChangeShapeType="1"/>
            </p:cNvSpPr>
            <p:nvPr/>
          </p:nvSpPr>
          <p:spPr bwMode="auto">
            <a:xfrm>
              <a:off x="2843" y="298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1" name="Line 1308"/>
            <p:cNvSpPr>
              <a:spLocks noChangeShapeType="1"/>
            </p:cNvSpPr>
            <p:nvPr/>
          </p:nvSpPr>
          <p:spPr bwMode="auto">
            <a:xfrm>
              <a:off x="2850" y="2980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2" name="Line 1309"/>
            <p:cNvSpPr>
              <a:spLocks noChangeShapeType="1"/>
            </p:cNvSpPr>
            <p:nvPr/>
          </p:nvSpPr>
          <p:spPr bwMode="auto">
            <a:xfrm flipV="1">
              <a:off x="2857" y="297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3" name="Line 1310"/>
            <p:cNvSpPr>
              <a:spLocks noChangeShapeType="1"/>
            </p:cNvSpPr>
            <p:nvPr/>
          </p:nvSpPr>
          <p:spPr bwMode="auto">
            <a:xfrm flipV="1">
              <a:off x="2857" y="296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4" name="Line 1311"/>
            <p:cNvSpPr>
              <a:spLocks noChangeShapeType="1"/>
            </p:cNvSpPr>
            <p:nvPr/>
          </p:nvSpPr>
          <p:spPr bwMode="auto">
            <a:xfrm flipV="1">
              <a:off x="2857" y="2960"/>
              <a:ext cx="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5" name="Line 1312"/>
            <p:cNvSpPr>
              <a:spLocks noChangeShapeType="1"/>
            </p:cNvSpPr>
            <p:nvPr/>
          </p:nvSpPr>
          <p:spPr bwMode="auto">
            <a:xfrm flipV="1">
              <a:off x="2857" y="2953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6" name="Line 1313"/>
            <p:cNvSpPr>
              <a:spLocks noChangeShapeType="1"/>
            </p:cNvSpPr>
            <p:nvPr/>
          </p:nvSpPr>
          <p:spPr bwMode="auto">
            <a:xfrm flipV="1">
              <a:off x="2857" y="2946"/>
              <a:ext cx="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07" name="Line 1314"/>
            <p:cNvSpPr>
              <a:spLocks noChangeShapeType="1"/>
            </p:cNvSpPr>
            <p:nvPr/>
          </p:nvSpPr>
          <p:spPr bwMode="auto">
            <a:xfrm>
              <a:off x="2850" y="2946"/>
              <a:ext cx="7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49" name="Rectangle 1315"/>
          <p:cNvSpPr>
            <a:spLocks noChangeArrowheads="1"/>
          </p:cNvSpPr>
          <p:nvPr/>
        </p:nvSpPr>
        <p:spPr bwMode="auto">
          <a:xfrm rot="-2100000">
            <a:off x="4140064" y="4893147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16" name="Group 1319"/>
          <p:cNvGrpSpPr>
            <a:grpSpLocks/>
          </p:cNvGrpSpPr>
          <p:nvPr/>
        </p:nvGrpSpPr>
        <p:grpSpPr bwMode="auto">
          <a:xfrm>
            <a:off x="6445252" y="4811716"/>
            <a:ext cx="1262063" cy="733425"/>
            <a:chOff x="3604" y="3007"/>
            <a:chExt cx="795" cy="462"/>
          </a:xfrm>
        </p:grpSpPr>
        <p:sp>
          <p:nvSpPr>
            <p:cNvPr id="23155" name="Freeform 1320"/>
            <p:cNvSpPr>
              <a:spLocks/>
            </p:cNvSpPr>
            <p:nvPr/>
          </p:nvSpPr>
          <p:spPr bwMode="auto">
            <a:xfrm>
              <a:off x="4270" y="3374"/>
              <a:ext cx="129" cy="95"/>
            </a:xfrm>
            <a:custGeom>
              <a:avLst/>
              <a:gdLst>
                <a:gd name="T0" fmla="*/ 129 w 129"/>
                <a:gd name="T1" fmla="*/ 95 h 95"/>
                <a:gd name="T2" fmla="*/ 0 w 129"/>
                <a:gd name="T3" fmla="*/ 61 h 95"/>
                <a:gd name="T4" fmla="*/ 14 w 129"/>
                <a:gd name="T5" fmla="*/ 34 h 95"/>
                <a:gd name="T6" fmla="*/ 34 w 129"/>
                <a:gd name="T7" fmla="*/ 0 h 95"/>
                <a:gd name="T8" fmla="*/ 129 w 129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95"/>
                <a:gd name="T17" fmla="*/ 129 w 129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95">
                  <a:moveTo>
                    <a:pt x="129" y="95"/>
                  </a:moveTo>
                  <a:lnTo>
                    <a:pt x="0" y="61"/>
                  </a:lnTo>
                  <a:lnTo>
                    <a:pt x="14" y="34"/>
                  </a:lnTo>
                  <a:lnTo>
                    <a:pt x="34" y="0"/>
                  </a:lnTo>
                  <a:lnTo>
                    <a:pt x="129" y="9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6" name="Line 1321"/>
            <p:cNvSpPr>
              <a:spLocks noChangeShapeType="1"/>
            </p:cNvSpPr>
            <p:nvPr/>
          </p:nvSpPr>
          <p:spPr bwMode="auto">
            <a:xfrm>
              <a:off x="3604" y="3007"/>
              <a:ext cx="680" cy="401"/>
            </a:xfrm>
            <a:prstGeom prst="line">
              <a:avLst/>
            </a:prstGeom>
            <a:noFill/>
            <a:ln w="4286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7" name="Group 1322"/>
          <p:cNvGrpSpPr>
            <a:grpSpLocks/>
          </p:cNvGrpSpPr>
          <p:nvPr/>
        </p:nvGrpSpPr>
        <p:grpSpPr bwMode="auto">
          <a:xfrm>
            <a:off x="7826376" y="4899025"/>
            <a:ext cx="917575" cy="560388"/>
            <a:chOff x="4474" y="3062"/>
            <a:chExt cx="578" cy="353"/>
          </a:xfrm>
        </p:grpSpPr>
        <p:sp>
          <p:nvSpPr>
            <p:cNvPr id="23153" name="Freeform 1323"/>
            <p:cNvSpPr>
              <a:spLocks/>
            </p:cNvSpPr>
            <p:nvPr/>
          </p:nvSpPr>
          <p:spPr bwMode="auto">
            <a:xfrm>
              <a:off x="4950" y="3062"/>
              <a:ext cx="102" cy="74"/>
            </a:xfrm>
            <a:custGeom>
              <a:avLst/>
              <a:gdLst>
                <a:gd name="T0" fmla="*/ 102 w 102"/>
                <a:gd name="T1" fmla="*/ 0 h 74"/>
                <a:gd name="T2" fmla="*/ 27 w 102"/>
                <a:gd name="T3" fmla="*/ 74 h 74"/>
                <a:gd name="T4" fmla="*/ 13 w 102"/>
                <a:gd name="T5" fmla="*/ 54 h 74"/>
                <a:gd name="T6" fmla="*/ 0 w 102"/>
                <a:gd name="T7" fmla="*/ 34 h 74"/>
                <a:gd name="T8" fmla="*/ 102 w 102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74"/>
                <a:gd name="T17" fmla="*/ 102 w 102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74">
                  <a:moveTo>
                    <a:pt x="102" y="0"/>
                  </a:moveTo>
                  <a:lnTo>
                    <a:pt x="27" y="74"/>
                  </a:lnTo>
                  <a:lnTo>
                    <a:pt x="13" y="54"/>
                  </a:lnTo>
                  <a:lnTo>
                    <a:pt x="0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4" name="Line 1324"/>
            <p:cNvSpPr>
              <a:spLocks noChangeShapeType="1"/>
            </p:cNvSpPr>
            <p:nvPr/>
          </p:nvSpPr>
          <p:spPr bwMode="auto">
            <a:xfrm flipV="1">
              <a:off x="4474" y="3116"/>
              <a:ext cx="489" cy="299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8" name="Group 1325"/>
          <p:cNvGrpSpPr>
            <a:grpSpLocks/>
          </p:cNvGrpSpPr>
          <p:nvPr/>
        </p:nvGrpSpPr>
        <p:grpSpPr bwMode="auto">
          <a:xfrm>
            <a:off x="7826377" y="4962528"/>
            <a:ext cx="949325" cy="550863"/>
            <a:chOff x="4474" y="3102"/>
            <a:chExt cx="598" cy="347"/>
          </a:xfrm>
        </p:grpSpPr>
        <p:sp>
          <p:nvSpPr>
            <p:cNvPr id="23151" name="Freeform 1326"/>
            <p:cNvSpPr>
              <a:spLocks/>
            </p:cNvSpPr>
            <p:nvPr/>
          </p:nvSpPr>
          <p:spPr bwMode="auto">
            <a:xfrm>
              <a:off x="4943" y="3102"/>
              <a:ext cx="129" cy="95"/>
            </a:xfrm>
            <a:custGeom>
              <a:avLst/>
              <a:gdLst>
                <a:gd name="T0" fmla="*/ 129 w 129"/>
                <a:gd name="T1" fmla="*/ 0 h 95"/>
                <a:gd name="T2" fmla="*/ 34 w 129"/>
                <a:gd name="T3" fmla="*/ 95 h 95"/>
                <a:gd name="T4" fmla="*/ 13 w 129"/>
                <a:gd name="T5" fmla="*/ 68 h 95"/>
                <a:gd name="T6" fmla="*/ 0 w 129"/>
                <a:gd name="T7" fmla="*/ 41 h 95"/>
                <a:gd name="T8" fmla="*/ 129 w 129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95"/>
                <a:gd name="T17" fmla="*/ 129 w 129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95">
                  <a:moveTo>
                    <a:pt x="129" y="0"/>
                  </a:moveTo>
                  <a:lnTo>
                    <a:pt x="34" y="95"/>
                  </a:lnTo>
                  <a:lnTo>
                    <a:pt x="13" y="68"/>
                  </a:lnTo>
                  <a:lnTo>
                    <a:pt x="0" y="41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52" name="Line 1327"/>
            <p:cNvSpPr>
              <a:spLocks noChangeShapeType="1"/>
            </p:cNvSpPr>
            <p:nvPr/>
          </p:nvSpPr>
          <p:spPr bwMode="auto">
            <a:xfrm flipV="1">
              <a:off x="4474" y="3170"/>
              <a:ext cx="482" cy="279"/>
            </a:xfrm>
            <a:prstGeom prst="line">
              <a:avLst/>
            </a:prstGeom>
            <a:noFill/>
            <a:ln w="4286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53" name="Rectangle 1328"/>
          <p:cNvSpPr>
            <a:spLocks noChangeArrowheads="1"/>
          </p:cNvSpPr>
          <p:nvPr/>
        </p:nvSpPr>
        <p:spPr bwMode="auto">
          <a:xfrm rot="-2100000">
            <a:off x="8452180" y="5286847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w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4" name="Rectangle 1329"/>
          <p:cNvSpPr>
            <a:spLocks noChangeArrowheads="1"/>
          </p:cNvSpPr>
          <p:nvPr/>
        </p:nvSpPr>
        <p:spPr bwMode="auto">
          <a:xfrm>
            <a:off x="3179763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(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5" name="Rectangle 1330"/>
          <p:cNvSpPr>
            <a:spLocks noChangeArrowheads="1"/>
          </p:cNvSpPr>
          <p:nvPr/>
        </p:nvSpPr>
        <p:spPr bwMode="auto">
          <a:xfrm>
            <a:off x="3243263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f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6" name="Rectangle 1331"/>
          <p:cNvSpPr>
            <a:spLocks noChangeArrowheads="1"/>
          </p:cNvSpPr>
          <p:nvPr/>
        </p:nvSpPr>
        <p:spPr bwMode="auto">
          <a:xfrm>
            <a:off x="3297238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r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7" name="Rectangle 1332"/>
          <p:cNvSpPr>
            <a:spLocks noChangeArrowheads="1"/>
          </p:cNvSpPr>
          <p:nvPr/>
        </p:nvSpPr>
        <p:spPr bwMode="auto">
          <a:xfrm>
            <a:off x="3362325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e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8" name="Rectangle 1333"/>
          <p:cNvSpPr>
            <a:spLocks noChangeArrowheads="1"/>
          </p:cNvSpPr>
          <p:nvPr/>
        </p:nvSpPr>
        <p:spPr bwMode="auto">
          <a:xfrm>
            <a:off x="3470275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q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59" name="Rectangle 1334"/>
          <p:cNvSpPr>
            <a:spLocks noChangeArrowheads="1"/>
          </p:cNvSpPr>
          <p:nvPr/>
        </p:nvSpPr>
        <p:spPr bwMode="auto">
          <a:xfrm>
            <a:off x="3578226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.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0" name="Rectangle 1335"/>
          <p:cNvSpPr>
            <a:spLocks noChangeArrowheads="1"/>
          </p:cNvSpPr>
          <p:nvPr/>
        </p:nvSpPr>
        <p:spPr bwMode="auto">
          <a:xfrm>
            <a:off x="3632200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 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1" name="Rectangle 1336"/>
          <p:cNvSpPr>
            <a:spLocks noChangeArrowheads="1"/>
          </p:cNvSpPr>
          <p:nvPr/>
        </p:nvSpPr>
        <p:spPr bwMode="auto">
          <a:xfrm>
            <a:off x="3686176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=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2" name="Rectangle 1337"/>
          <p:cNvSpPr>
            <a:spLocks noChangeArrowheads="1"/>
          </p:cNvSpPr>
          <p:nvPr/>
        </p:nvSpPr>
        <p:spPr bwMode="auto">
          <a:xfrm>
            <a:off x="3794125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 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3" name="Rectangle 1338"/>
          <p:cNvSpPr>
            <a:spLocks noChangeArrowheads="1"/>
          </p:cNvSpPr>
          <p:nvPr/>
        </p:nvSpPr>
        <p:spPr bwMode="auto">
          <a:xfrm>
            <a:off x="3848101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f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64" name="Rectangle 1339"/>
          <p:cNvSpPr>
            <a:spLocks noChangeArrowheads="1"/>
          </p:cNvSpPr>
          <p:nvPr/>
        </p:nvSpPr>
        <p:spPr bwMode="auto">
          <a:xfrm>
            <a:off x="3902075" y="236220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)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19" name="Group 1340"/>
          <p:cNvGrpSpPr>
            <a:grpSpLocks/>
          </p:cNvGrpSpPr>
          <p:nvPr/>
        </p:nvGrpSpPr>
        <p:grpSpPr bwMode="auto">
          <a:xfrm>
            <a:off x="2887663" y="2017713"/>
            <a:ext cx="195262" cy="615950"/>
            <a:chOff x="1579" y="1247"/>
            <a:chExt cx="123" cy="388"/>
          </a:xfrm>
        </p:grpSpPr>
        <p:grpSp>
          <p:nvGrpSpPr>
            <p:cNvPr id="20" name="Group 1341"/>
            <p:cNvGrpSpPr>
              <a:grpSpLocks/>
            </p:cNvGrpSpPr>
            <p:nvPr/>
          </p:nvGrpSpPr>
          <p:grpSpPr bwMode="auto">
            <a:xfrm>
              <a:off x="1579" y="1261"/>
              <a:ext cx="123" cy="374"/>
              <a:chOff x="1579" y="1261"/>
              <a:chExt cx="123" cy="374"/>
            </a:xfrm>
          </p:grpSpPr>
          <p:sp>
            <p:nvSpPr>
              <p:cNvPr id="22956" name="Line 1342"/>
              <p:cNvSpPr>
                <a:spLocks noChangeShapeType="1"/>
              </p:cNvSpPr>
              <p:nvPr/>
            </p:nvSpPr>
            <p:spPr bwMode="auto">
              <a:xfrm>
                <a:off x="1640" y="126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57" name="Line 1343"/>
              <p:cNvSpPr>
                <a:spLocks noChangeShapeType="1"/>
              </p:cNvSpPr>
              <p:nvPr/>
            </p:nvSpPr>
            <p:spPr bwMode="auto">
              <a:xfrm>
                <a:off x="1640" y="126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58" name="Line 1344"/>
              <p:cNvSpPr>
                <a:spLocks noChangeShapeType="1"/>
              </p:cNvSpPr>
              <p:nvPr/>
            </p:nvSpPr>
            <p:spPr bwMode="auto">
              <a:xfrm>
                <a:off x="1647" y="1261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59" name="Line 1345"/>
              <p:cNvSpPr>
                <a:spLocks noChangeShapeType="1"/>
              </p:cNvSpPr>
              <p:nvPr/>
            </p:nvSpPr>
            <p:spPr bwMode="auto">
              <a:xfrm>
                <a:off x="1647" y="126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0" name="Line 1346"/>
              <p:cNvSpPr>
                <a:spLocks noChangeShapeType="1"/>
              </p:cNvSpPr>
              <p:nvPr/>
            </p:nvSpPr>
            <p:spPr bwMode="auto">
              <a:xfrm>
                <a:off x="1654" y="126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1" name="Line 1347"/>
              <p:cNvSpPr>
                <a:spLocks noChangeShapeType="1"/>
              </p:cNvSpPr>
              <p:nvPr/>
            </p:nvSpPr>
            <p:spPr bwMode="auto">
              <a:xfrm>
                <a:off x="1654" y="126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2" name="Line 1348"/>
              <p:cNvSpPr>
                <a:spLocks noChangeShapeType="1"/>
              </p:cNvSpPr>
              <p:nvPr/>
            </p:nvSpPr>
            <p:spPr bwMode="auto">
              <a:xfrm>
                <a:off x="1661" y="1268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3" name="Line 1349"/>
              <p:cNvSpPr>
                <a:spLocks noChangeShapeType="1"/>
              </p:cNvSpPr>
              <p:nvPr/>
            </p:nvSpPr>
            <p:spPr bwMode="auto">
              <a:xfrm>
                <a:off x="1667" y="1268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4" name="Line 1350"/>
              <p:cNvSpPr>
                <a:spLocks noChangeShapeType="1"/>
              </p:cNvSpPr>
              <p:nvPr/>
            </p:nvSpPr>
            <p:spPr bwMode="auto">
              <a:xfrm>
                <a:off x="1667" y="127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5" name="Line 1351"/>
              <p:cNvSpPr>
                <a:spLocks noChangeShapeType="1"/>
              </p:cNvSpPr>
              <p:nvPr/>
            </p:nvSpPr>
            <p:spPr bwMode="auto">
              <a:xfrm>
                <a:off x="1667" y="1274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6" name="Line 1352"/>
              <p:cNvSpPr>
                <a:spLocks noChangeShapeType="1"/>
              </p:cNvSpPr>
              <p:nvPr/>
            </p:nvSpPr>
            <p:spPr bwMode="auto">
              <a:xfrm>
                <a:off x="1674" y="127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7" name="Line 1353"/>
              <p:cNvSpPr>
                <a:spLocks noChangeShapeType="1"/>
              </p:cNvSpPr>
              <p:nvPr/>
            </p:nvSpPr>
            <p:spPr bwMode="auto">
              <a:xfrm>
                <a:off x="1674" y="128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8" name="Line 1354"/>
              <p:cNvSpPr>
                <a:spLocks noChangeShapeType="1"/>
              </p:cNvSpPr>
              <p:nvPr/>
            </p:nvSpPr>
            <p:spPr bwMode="auto">
              <a:xfrm>
                <a:off x="1681" y="128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69" name="Line 1355"/>
              <p:cNvSpPr>
                <a:spLocks noChangeShapeType="1"/>
              </p:cNvSpPr>
              <p:nvPr/>
            </p:nvSpPr>
            <p:spPr bwMode="auto">
              <a:xfrm>
                <a:off x="1681" y="128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0" name="Line 1356"/>
              <p:cNvSpPr>
                <a:spLocks noChangeShapeType="1"/>
              </p:cNvSpPr>
              <p:nvPr/>
            </p:nvSpPr>
            <p:spPr bwMode="auto">
              <a:xfrm>
                <a:off x="1681" y="128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1" name="Line 1357"/>
              <p:cNvSpPr>
                <a:spLocks noChangeShapeType="1"/>
              </p:cNvSpPr>
              <p:nvPr/>
            </p:nvSpPr>
            <p:spPr bwMode="auto">
              <a:xfrm>
                <a:off x="1688" y="128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2" name="Line 1358"/>
              <p:cNvSpPr>
                <a:spLocks noChangeShapeType="1"/>
              </p:cNvSpPr>
              <p:nvPr/>
            </p:nvSpPr>
            <p:spPr bwMode="auto">
              <a:xfrm>
                <a:off x="1688" y="128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3" name="Line 1359"/>
              <p:cNvSpPr>
                <a:spLocks noChangeShapeType="1"/>
              </p:cNvSpPr>
              <p:nvPr/>
            </p:nvSpPr>
            <p:spPr bwMode="auto">
              <a:xfrm>
                <a:off x="1688" y="128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4" name="Line 1360"/>
              <p:cNvSpPr>
                <a:spLocks noChangeShapeType="1"/>
              </p:cNvSpPr>
              <p:nvPr/>
            </p:nvSpPr>
            <p:spPr bwMode="auto">
              <a:xfrm>
                <a:off x="1695" y="128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5" name="Line 1361"/>
              <p:cNvSpPr>
                <a:spLocks noChangeShapeType="1"/>
              </p:cNvSpPr>
              <p:nvPr/>
            </p:nvSpPr>
            <p:spPr bwMode="auto">
              <a:xfrm>
                <a:off x="1695" y="129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6" name="Line 1362"/>
              <p:cNvSpPr>
                <a:spLocks noChangeShapeType="1"/>
              </p:cNvSpPr>
              <p:nvPr/>
            </p:nvSpPr>
            <p:spPr bwMode="auto">
              <a:xfrm>
                <a:off x="1695" y="129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7" name="Line 1363"/>
              <p:cNvSpPr>
                <a:spLocks noChangeShapeType="1"/>
              </p:cNvSpPr>
              <p:nvPr/>
            </p:nvSpPr>
            <p:spPr bwMode="auto">
              <a:xfrm>
                <a:off x="1695" y="129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8" name="Line 1364"/>
              <p:cNvSpPr>
                <a:spLocks noChangeShapeType="1"/>
              </p:cNvSpPr>
              <p:nvPr/>
            </p:nvSpPr>
            <p:spPr bwMode="auto">
              <a:xfrm>
                <a:off x="1695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79" name="Line 1365"/>
              <p:cNvSpPr>
                <a:spLocks noChangeShapeType="1"/>
              </p:cNvSpPr>
              <p:nvPr/>
            </p:nvSpPr>
            <p:spPr bwMode="auto">
              <a:xfrm>
                <a:off x="1695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0" name="Line 1366"/>
              <p:cNvSpPr>
                <a:spLocks noChangeShapeType="1"/>
              </p:cNvSpPr>
              <p:nvPr/>
            </p:nvSpPr>
            <p:spPr bwMode="auto">
              <a:xfrm>
                <a:off x="1695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1" name="Line 1367"/>
              <p:cNvSpPr>
                <a:spLocks noChangeShapeType="1"/>
              </p:cNvSpPr>
              <p:nvPr/>
            </p:nvSpPr>
            <p:spPr bwMode="auto">
              <a:xfrm>
                <a:off x="1695" y="1302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2" name="Line 1368"/>
              <p:cNvSpPr>
                <a:spLocks noChangeShapeType="1"/>
              </p:cNvSpPr>
              <p:nvPr/>
            </p:nvSpPr>
            <p:spPr bwMode="auto">
              <a:xfrm>
                <a:off x="1695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3" name="Line 1369"/>
              <p:cNvSpPr>
                <a:spLocks noChangeShapeType="1"/>
              </p:cNvSpPr>
              <p:nvPr/>
            </p:nvSpPr>
            <p:spPr bwMode="auto">
              <a:xfrm>
                <a:off x="1695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4" name="Line 1370"/>
              <p:cNvSpPr>
                <a:spLocks noChangeShapeType="1"/>
              </p:cNvSpPr>
              <p:nvPr/>
            </p:nvSpPr>
            <p:spPr bwMode="auto">
              <a:xfrm>
                <a:off x="1695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5" name="Line 1371"/>
              <p:cNvSpPr>
                <a:spLocks noChangeShapeType="1"/>
              </p:cNvSpPr>
              <p:nvPr/>
            </p:nvSpPr>
            <p:spPr bwMode="auto">
              <a:xfrm>
                <a:off x="1695" y="130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6" name="Line 1372"/>
              <p:cNvSpPr>
                <a:spLocks noChangeShapeType="1"/>
              </p:cNvSpPr>
              <p:nvPr/>
            </p:nvSpPr>
            <p:spPr bwMode="auto">
              <a:xfrm>
                <a:off x="1695" y="131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7" name="Line 1373"/>
              <p:cNvSpPr>
                <a:spLocks noChangeShapeType="1"/>
              </p:cNvSpPr>
              <p:nvPr/>
            </p:nvSpPr>
            <p:spPr bwMode="auto">
              <a:xfrm>
                <a:off x="1695" y="131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8" name="Line 1374"/>
              <p:cNvSpPr>
                <a:spLocks noChangeShapeType="1"/>
              </p:cNvSpPr>
              <p:nvPr/>
            </p:nvSpPr>
            <p:spPr bwMode="auto">
              <a:xfrm flipH="1">
                <a:off x="1688" y="1315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89" name="Line 1375"/>
              <p:cNvSpPr>
                <a:spLocks noChangeShapeType="1"/>
              </p:cNvSpPr>
              <p:nvPr/>
            </p:nvSpPr>
            <p:spPr bwMode="auto">
              <a:xfrm>
                <a:off x="1688" y="132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0" name="Line 1376"/>
              <p:cNvSpPr>
                <a:spLocks noChangeShapeType="1"/>
              </p:cNvSpPr>
              <p:nvPr/>
            </p:nvSpPr>
            <p:spPr bwMode="auto">
              <a:xfrm>
                <a:off x="1688" y="132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1" name="Line 1377"/>
              <p:cNvSpPr>
                <a:spLocks noChangeShapeType="1"/>
              </p:cNvSpPr>
              <p:nvPr/>
            </p:nvSpPr>
            <p:spPr bwMode="auto">
              <a:xfrm flipH="1">
                <a:off x="1681" y="1322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2" name="Line 1378"/>
              <p:cNvSpPr>
                <a:spLocks noChangeShapeType="1"/>
              </p:cNvSpPr>
              <p:nvPr/>
            </p:nvSpPr>
            <p:spPr bwMode="auto">
              <a:xfrm>
                <a:off x="1681" y="132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3" name="Line 1379"/>
              <p:cNvSpPr>
                <a:spLocks noChangeShapeType="1"/>
              </p:cNvSpPr>
              <p:nvPr/>
            </p:nvSpPr>
            <p:spPr bwMode="auto">
              <a:xfrm>
                <a:off x="1681" y="132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4" name="Line 1380"/>
              <p:cNvSpPr>
                <a:spLocks noChangeShapeType="1"/>
              </p:cNvSpPr>
              <p:nvPr/>
            </p:nvSpPr>
            <p:spPr bwMode="auto">
              <a:xfrm flipH="1">
                <a:off x="1674" y="132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5" name="Line 1381"/>
              <p:cNvSpPr>
                <a:spLocks noChangeShapeType="1"/>
              </p:cNvSpPr>
              <p:nvPr/>
            </p:nvSpPr>
            <p:spPr bwMode="auto">
              <a:xfrm>
                <a:off x="1674" y="132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6" name="Line 1382"/>
              <p:cNvSpPr>
                <a:spLocks noChangeShapeType="1"/>
              </p:cNvSpPr>
              <p:nvPr/>
            </p:nvSpPr>
            <p:spPr bwMode="auto">
              <a:xfrm flipH="1">
                <a:off x="1667" y="133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7" name="Line 1383"/>
              <p:cNvSpPr>
                <a:spLocks noChangeShapeType="1"/>
              </p:cNvSpPr>
              <p:nvPr/>
            </p:nvSpPr>
            <p:spPr bwMode="auto">
              <a:xfrm>
                <a:off x="1667" y="133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8" name="Line 1384"/>
              <p:cNvSpPr>
                <a:spLocks noChangeShapeType="1"/>
              </p:cNvSpPr>
              <p:nvPr/>
            </p:nvSpPr>
            <p:spPr bwMode="auto">
              <a:xfrm>
                <a:off x="1667" y="1336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99" name="Line 1385"/>
              <p:cNvSpPr>
                <a:spLocks noChangeShapeType="1"/>
              </p:cNvSpPr>
              <p:nvPr/>
            </p:nvSpPr>
            <p:spPr bwMode="auto">
              <a:xfrm flipH="1">
                <a:off x="1661" y="1342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0" name="Line 1386"/>
              <p:cNvSpPr>
                <a:spLocks noChangeShapeType="1"/>
              </p:cNvSpPr>
              <p:nvPr/>
            </p:nvSpPr>
            <p:spPr bwMode="auto">
              <a:xfrm>
                <a:off x="1661" y="134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1" name="Line 1387"/>
              <p:cNvSpPr>
                <a:spLocks noChangeShapeType="1"/>
              </p:cNvSpPr>
              <p:nvPr/>
            </p:nvSpPr>
            <p:spPr bwMode="auto">
              <a:xfrm flipH="1">
                <a:off x="1654" y="1342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2" name="Line 1388"/>
              <p:cNvSpPr>
                <a:spLocks noChangeShapeType="1"/>
              </p:cNvSpPr>
              <p:nvPr/>
            </p:nvSpPr>
            <p:spPr bwMode="auto">
              <a:xfrm>
                <a:off x="1654" y="134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3" name="Line 1389"/>
              <p:cNvSpPr>
                <a:spLocks noChangeShapeType="1"/>
              </p:cNvSpPr>
              <p:nvPr/>
            </p:nvSpPr>
            <p:spPr bwMode="auto">
              <a:xfrm flipH="1">
                <a:off x="1647" y="134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4" name="Line 1390"/>
              <p:cNvSpPr>
                <a:spLocks noChangeShapeType="1"/>
              </p:cNvSpPr>
              <p:nvPr/>
            </p:nvSpPr>
            <p:spPr bwMode="auto">
              <a:xfrm flipH="1">
                <a:off x="1640" y="1349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5" name="Line 1391"/>
              <p:cNvSpPr>
                <a:spLocks noChangeShapeType="1"/>
              </p:cNvSpPr>
              <p:nvPr/>
            </p:nvSpPr>
            <p:spPr bwMode="auto">
              <a:xfrm>
                <a:off x="1640" y="135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6" name="Line 1392"/>
              <p:cNvSpPr>
                <a:spLocks noChangeShapeType="1"/>
              </p:cNvSpPr>
              <p:nvPr/>
            </p:nvSpPr>
            <p:spPr bwMode="auto">
              <a:xfrm flipH="1">
                <a:off x="1633" y="135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7" name="Line 1393"/>
              <p:cNvSpPr>
                <a:spLocks noChangeShapeType="1"/>
              </p:cNvSpPr>
              <p:nvPr/>
            </p:nvSpPr>
            <p:spPr bwMode="auto">
              <a:xfrm>
                <a:off x="1633" y="135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8" name="Line 1394"/>
              <p:cNvSpPr>
                <a:spLocks noChangeShapeType="1"/>
              </p:cNvSpPr>
              <p:nvPr/>
            </p:nvSpPr>
            <p:spPr bwMode="auto">
              <a:xfrm flipH="1">
                <a:off x="1627" y="1356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09" name="Line 1395"/>
              <p:cNvSpPr>
                <a:spLocks noChangeShapeType="1"/>
              </p:cNvSpPr>
              <p:nvPr/>
            </p:nvSpPr>
            <p:spPr bwMode="auto">
              <a:xfrm>
                <a:off x="1627" y="136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0" name="Line 1396"/>
              <p:cNvSpPr>
                <a:spLocks noChangeShapeType="1"/>
              </p:cNvSpPr>
              <p:nvPr/>
            </p:nvSpPr>
            <p:spPr bwMode="auto">
              <a:xfrm flipH="1">
                <a:off x="1620" y="1363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1" name="Line 1397"/>
              <p:cNvSpPr>
                <a:spLocks noChangeShapeType="1"/>
              </p:cNvSpPr>
              <p:nvPr/>
            </p:nvSpPr>
            <p:spPr bwMode="auto">
              <a:xfrm>
                <a:off x="1620" y="1363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2" name="Line 1398"/>
              <p:cNvSpPr>
                <a:spLocks noChangeShapeType="1"/>
              </p:cNvSpPr>
              <p:nvPr/>
            </p:nvSpPr>
            <p:spPr bwMode="auto">
              <a:xfrm flipH="1">
                <a:off x="1613" y="136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3" name="Line 1399"/>
              <p:cNvSpPr>
                <a:spLocks noChangeShapeType="1"/>
              </p:cNvSpPr>
              <p:nvPr/>
            </p:nvSpPr>
            <p:spPr bwMode="auto">
              <a:xfrm>
                <a:off x="1613" y="136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4" name="Line 1400"/>
              <p:cNvSpPr>
                <a:spLocks noChangeShapeType="1"/>
              </p:cNvSpPr>
              <p:nvPr/>
            </p:nvSpPr>
            <p:spPr bwMode="auto">
              <a:xfrm flipH="1">
                <a:off x="1606" y="1369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5" name="Line 1401"/>
              <p:cNvSpPr>
                <a:spLocks noChangeShapeType="1"/>
              </p:cNvSpPr>
              <p:nvPr/>
            </p:nvSpPr>
            <p:spPr bwMode="auto">
              <a:xfrm>
                <a:off x="1606" y="137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6" name="Line 1402"/>
              <p:cNvSpPr>
                <a:spLocks noChangeShapeType="1"/>
              </p:cNvSpPr>
              <p:nvPr/>
            </p:nvSpPr>
            <p:spPr bwMode="auto">
              <a:xfrm flipH="1">
                <a:off x="1599" y="137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7" name="Line 1403"/>
              <p:cNvSpPr>
                <a:spLocks noChangeShapeType="1"/>
              </p:cNvSpPr>
              <p:nvPr/>
            </p:nvSpPr>
            <p:spPr bwMode="auto">
              <a:xfrm>
                <a:off x="1599" y="1376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8" name="Line 1404"/>
              <p:cNvSpPr>
                <a:spLocks noChangeShapeType="1"/>
              </p:cNvSpPr>
              <p:nvPr/>
            </p:nvSpPr>
            <p:spPr bwMode="auto">
              <a:xfrm>
                <a:off x="1599" y="138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19" name="Line 1405"/>
              <p:cNvSpPr>
                <a:spLocks noChangeShapeType="1"/>
              </p:cNvSpPr>
              <p:nvPr/>
            </p:nvSpPr>
            <p:spPr bwMode="auto">
              <a:xfrm flipH="1">
                <a:off x="1593" y="138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0" name="Line 1406"/>
              <p:cNvSpPr>
                <a:spLocks noChangeShapeType="1"/>
              </p:cNvSpPr>
              <p:nvPr/>
            </p:nvSpPr>
            <p:spPr bwMode="auto">
              <a:xfrm>
                <a:off x="1593" y="138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1" name="Line 1407"/>
              <p:cNvSpPr>
                <a:spLocks noChangeShapeType="1"/>
              </p:cNvSpPr>
              <p:nvPr/>
            </p:nvSpPr>
            <p:spPr bwMode="auto">
              <a:xfrm>
                <a:off x="1593" y="1383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2" name="Line 1408"/>
              <p:cNvSpPr>
                <a:spLocks noChangeShapeType="1"/>
              </p:cNvSpPr>
              <p:nvPr/>
            </p:nvSpPr>
            <p:spPr bwMode="auto">
              <a:xfrm flipH="1">
                <a:off x="1586" y="139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3" name="Line 1409"/>
              <p:cNvSpPr>
                <a:spLocks noChangeShapeType="1"/>
              </p:cNvSpPr>
              <p:nvPr/>
            </p:nvSpPr>
            <p:spPr bwMode="auto">
              <a:xfrm>
                <a:off x="1586" y="139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4" name="Line 1410"/>
              <p:cNvSpPr>
                <a:spLocks noChangeShapeType="1"/>
              </p:cNvSpPr>
              <p:nvPr/>
            </p:nvSpPr>
            <p:spPr bwMode="auto">
              <a:xfrm>
                <a:off x="1586" y="139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5" name="Line 1411"/>
              <p:cNvSpPr>
                <a:spLocks noChangeShapeType="1"/>
              </p:cNvSpPr>
              <p:nvPr/>
            </p:nvSpPr>
            <p:spPr bwMode="auto">
              <a:xfrm>
                <a:off x="1586" y="139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6" name="Line 1412"/>
              <p:cNvSpPr>
                <a:spLocks noChangeShapeType="1"/>
              </p:cNvSpPr>
              <p:nvPr/>
            </p:nvSpPr>
            <p:spPr bwMode="auto">
              <a:xfrm>
                <a:off x="1586" y="139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7" name="Line 1413"/>
              <p:cNvSpPr>
                <a:spLocks noChangeShapeType="1"/>
              </p:cNvSpPr>
              <p:nvPr/>
            </p:nvSpPr>
            <p:spPr bwMode="auto">
              <a:xfrm>
                <a:off x="1586" y="1397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8" name="Line 1414"/>
              <p:cNvSpPr>
                <a:spLocks noChangeShapeType="1"/>
              </p:cNvSpPr>
              <p:nvPr/>
            </p:nvSpPr>
            <p:spPr bwMode="auto">
              <a:xfrm flipH="1">
                <a:off x="1579" y="1403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29" name="Line 1415"/>
              <p:cNvSpPr>
                <a:spLocks noChangeShapeType="1"/>
              </p:cNvSpPr>
              <p:nvPr/>
            </p:nvSpPr>
            <p:spPr bwMode="auto">
              <a:xfrm>
                <a:off x="1579" y="140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0" name="Line 1416"/>
              <p:cNvSpPr>
                <a:spLocks noChangeShapeType="1"/>
              </p:cNvSpPr>
              <p:nvPr/>
            </p:nvSpPr>
            <p:spPr bwMode="auto">
              <a:xfrm>
                <a:off x="1579" y="140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1" name="Line 1417"/>
              <p:cNvSpPr>
                <a:spLocks noChangeShapeType="1"/>
              </p:cNvSpPr>
              <p:nvPr/>
            </p:nvSpPr>
            <p:spPr bwMode="auto">
              <a:xfrm>
                <a:off x="1579" y="1403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2" name="Line 1418"/>
              <p:cNvSpPr>
                <a:spLocks noChangeShapeType="1"/>
              </p:cNvSpPr>
              <p:nvPr/>
            </p:nvSpPr>
            <p:spPr bwMode="auto">
              <a:xfrm>
                <a:off x="1579" y="141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3" name="Line 1419"/>
              <p:cNvSpPr>
                <a:spLocks noChangeShapeType="1"/>
              </p:cNvSpPr>
              <p:nvPr/>
            </p:nvSpPr>
            <p:spPr bwMode="auto">
              <a:xfrm>
                <a:off x="1579" y="141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4" name="Line 1420"/>
              <p:cNvSpPr>
                <a:spLocks noChangeShapeType="1"/>
              </p:cNvSpPr>
              <p:nvPr/>
            </p:nvSpPr>
            <p:spPr bwMode="auto">
              <a:xfrm>
                <a:off x="1586" y="141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5" name="Line 1421"/>
              <p:cNvSpPr>
                <a:spLocks noChangeShapeType="1"/>
              </p:cNvSpPr>
              <p:nvPr/>
            </p:nvSpPr>
            <p:spPr bwMode="auto">
              <a:xfrm>
                <a:off x="1586" y="141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6" name="Line 1422"/>
              <p:cNvSpPr>
                <a:spLocks noChangeShapeType="1"/>
              </p:cNvSpPr>
              <p:nvPr/>
            </p:nvSpPr>
            <p:spPr bwMode="auto">
              <a:xfrm>
                <a:off x="1586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7" name="Line 1423"/>
              <p:cNvSpPr>
                <a:spLocks noChangeShapeType="1"/>
              </p:cNvSpPr>
              <p:nvPr/>
            </p:nvSpPr>
            <p:spPr bwMode="auto">
              <a:xfrm>
                <a:off x="1586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8" name="Line 1424"/>
              <p:cNvSpPr>
                <a:spLocks noChangeShapeType="1"/>
              </p:cNvSpPr>
              <p:nvPr/>
            </p:nvSpPr>
            <p:spPr bwMode="auto">
              <a:xfrm>
                <a:off x="1586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39" name="Line 1425"/>
              <p:cNvSpPr>
                <a:spLocks noChangeShapeType="1"/>
              </p:cNvSpPr>
              <p:nvPr/>
            </p:nvSpPr>
            <p:spPr bwMode="auto">
              <a:xfrm>
                <a:off x="1586" y="1417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0" name="Line 1426"/>
              <p:cNvSpPr>
                <a:spLocks noChangeShapeType="1"/>
              </p:cNvSpPr>
              <p:nvPr/>
            </p:nvSpPr>
            <p:spPr bwMode="auto">
              <a:xfrm>
                <a:off x="1593" y="142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1" name="Line 1427"/>
              <p:cNvSpPr>
                <a:spLocks noChangeShapeType="1"/>
              </p:cNvSpPr>
              <p:nvPr/>
            </p:nvSpPr>
            <p:spPr bwMode="auto">
              <a:xfrm>
                <a:off x="1593" y="142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2" name="Line 1428"/>
              <p:cNvSpPr>
                <a:spLocks noChangeShapeType="1"/>
              </p:cNvSpPr>
              <p:nvPr/>
            </p:nvSpPr>
            <p:spPr bwMode="auto">
              <a:xfrm>
                <a:off x="1593" y="1424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3" name="Line 1429"/>
              <p:cNvSpPr>
                <a:spLocks noChangeShapeType="1"/>
              </p:cNvSpPr>
              <p:nvPr/>
            </p:nvSpPr>
            <p:spPr bwMode="auto">
              <a:xfrm>
                <a:off x="1599" y="143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4" name="Line 1430"/>
              <p:cNvSpPr>
                <a:spLocks noChangeShapeType="1"/>
              </p:cNvSpPr>
              <p:nvPr/>
            </p:nvSpPr>
            <p:spPr bwMode="auto">
              <a:xfrm>
                <a:off x="1599" y="143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5" name="Line 1431"/>
              <p:cNvSpPr>
                <a:spLocks noChangeShapeType="1"/>
              </p:cNvSpPr>
              <p:nvPr/>
            </p:nvSpPr>
            <p:spPr bwMode="auto">
              <a:xfrm>
                <a:off x="1606" y="143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6" name="Line 1432"/>
              <p:cNvSpPr>
                <a:spLocks noChangeShapeType="1"/>
              </p:cNvSpPr>
              <p:nvPr/>
            </p:nvSpPr>
            <p:spPr bwMode="auto">
              <a:xfrm>
                <a:off x="1606" y="1431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7" name="Line 1433"/>
              <p:cNvSpPr>
                <a:spLocks noChangeShapeType="1"/>
              </p:cNvSpPr>
              <p:nvPr/>
            </p:nvSpPr>
            <p:spPr bwMode="auto">
              <a:xfrm>
                <a:off x="1606" y="143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8" name="Line 1434"/>
              <p:cNvSpPr>
                <a:spLocks noChangeShapeType="1"/>
              </p:cNvSpPr>
              <p:nvPr/>
            </p:nvSpPr>
            <p:spPr bwMode="auto">
              <a:xfrm>
                <a:off x="1613" y="143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49" name="Line 1435"/>
              <p:cNvSpPr>
                <a:spLocks noChangeShapeType="1"/>
              </p:cNvSpPr>
              <p:nvPr/>
            </p:nvSpPr>
            <p:spPr bwMode="auto">
              <a:xfrm>
                <a:off x="1613" y="143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0" name="Line 1436"/>
              <p:cNvSpPr>
                <a:spLocks noChangeShapeType="1"/>
              </p:cNvSpPr>
              <p:nvPr/>
            </p:nvSpPr>
            <p:spPr bwMode="auto">
              <a:xfrm>
                <a:off x="1620" y="1437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1" name="Line 1437"/>
              <p:cNvSpPr>
                <a:spLocks noChangeShapeType="1"/>
              </p:cNvSpPr>
              <p:nvPr/>
            </p:nvSpPr>
            <p:spPr bwMode="auto">
              <a:xfrm>
                <a:off x="1620" y="1444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2" name="Line 1438"/>
              <p:cNvSpPr>
                <a:spLocks noChangeShapeType="1"/>
              </p:cNvSpPr>
              <p:nvPr/>
            </p:nvSpPr>
            <p:spPr bwMode="auto">
              <a:xfrm>
                <a:off x="1627" y="144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3" name="Line 1439"/>
              <p:cNvSpPr>
                <a:spLocks noChangeShapeType="1"/>
              </p:cNvSpPr>
              <p:nvPr/>
            </p:nvSpPr>
            <p:spPr bwMode="auto">
              <a:xfrm>
                <a:off x="1627" y="1444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4" name="Line 1440"/>
              <p:cNvSpPr>
                <a:spLocks noChangeShapeType="1"/>
              </p:cNvSpPr>
              <p:nvPr/>
            </p:nvSpPr>
            <p:spPr bwMode="auto">
              <a:xfrm>
                <a:off x="1633" y="144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5" name="Line 1441"/>
              <p:cNvSpPr>
                <a:spLocks noChangeShapeType="1"/>
              </p:cNvSpPr>
              <p:nvPr/>
            </p:nvSpPr>
            <p:spPr bwMode="auto">
              <a:xfrm>
                <a:off x="1633" y="145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6" name="Line 1442"/>
              <p:cNvSpPr>
                <a:spLocks noChangeShapeType="1"/>
              </p:cNvSpPr>
              <p:nvPr/>
            </p:nvSpPr>
            <p:spPr bwMode="auto">
              <a:xfrm>
                <a:off x="1640" y="145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7" name="Line 1443"/>
              <p:cNvSpPr>
                <a:spLocks noChangeShapeType="1"/>
              </p:cNvSpPr>
              <p:nvPr/>
            </p:nvSpPr>
            <p:spPr bwMode="auto">
              <a:xfrm>
                <a:off x="1647" y="145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8" name="Line 1444"/>
              <p:cNvSpPr>
                <a:spLocks noChangeShapeType="1"/>
              </p:cNvSpPr>
              <p:nvPr/>
            </p:nvSpPr>
            <p:spPr bwMode="auto">
              <a:xfrm>
                <a:off x="1647" y="145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59" name="Line 1445"/>
              <p:cNvSpPr>
                <a:spLocks noChangeShapeType="1"/>
              </p:cNvSpPr>
              <p:nvPr/>
            </p:nvSpPr>
            <p:spPr bwMode="auto">
              <a:xfrm>
                <a:off x="1654" y="145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0" name="Line 1446"/>
              <p:cNvSpPr>
                <a:spLocks noChangeShapeType="1"/>
              </p:cNvSpPr>
              <p:nvPr/>
            </p:nvSpPr>
            <p:spPr bwMode="auto">
              <a:xfrm>
                <a:off x="1654" y="145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1" name="Line 1447"/>
              <p:cNvSpPr>
                <a:spLocks noChangeShapeType="1"/>
              </p:cNvSpPr>
              <p:nvPr/>
            </p:nvSpPr>
            <p:spPr bwMode="auto">
              <a:xfrm>
                <a:off x="1661" y="145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2" name="Line 1448"/>
              <p:cNvSpPr>
                <a:spLocks noChangeShapeType="1"/>
              </p:cNvSpPr>
              <p:nvPr/>
            </p:nvSpPr>
            <p:spPr bwMode="auto">
              <a:xfrm>
                <a:off x="1661" y="1458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3" name="Line 1449"/>
              <p:cNvSpPr>
                <a:spLocks noChangeShapeType="1"/>
              </p:cNvSpPr>
              <p:nvPr/>
            </p:nvSpPr>
            <p:spPr bwMode="auto">
              <a:xfrm>
                <a:off x="1667" y="146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4" name="Line 1450"/>
              <p:cNvSpPr>
                <a:spLocks noChangeShapeType="1"/>
              </p:cNvSpPr>
              <p:nvPr/>
            </p:nvSpPr>
            <p:spPr bwMode="auto">
              <a:xfrm>
                <a:off x="1667" y="1465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5" name="Line 1451"/>
              <p:cNvSpPr>
                <a:spLocks noChangeShapeType="1"/>
              </p:cNvSpPr>
              <p:nvPr/>
            </p:nvSpPr>
            <p:spPr bwMode="auto">
              <a:xfrm>
                <a:off x="1674" y="146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6" name="Line 1452"/>
              <p:cNvSpPr>
                <a:spLocks noChangeShapeType="1"/>
              </p:cNvSpPr>
              <p:nvPr/>
            </p:nvSpPr>
            <p:spPr bwMode="auto">
              <a:xfrm>
                <a:off x="1674" y="1465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7" name="Line 1453"/>
              <p:cNvSpPr>
                <a:spLocks noChangeShapeType="1"/>
              </p:cNvSpPr>
              <p:nvPr/>
            </p:nvSpPr>
            <p:spPr bwMode="auto">
              <a:xfrm>
                <a:off x="1674" y="147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8" name="Line 1454"/>
              <p:cNvSpPr>
                <a:spLocks noChangeShapeType="1"/>
              </p:cNvSpPr>
              <p:nvPr/>
            </p:nvSpPr>
            <p:spPr bwMode="auto">
              <a:xfrm>
                <a:off x="1681" y="147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69" name="Line 1455"/>
              <p:cNvSpPr>
                <a:spLocks noChangeShapeType="1"/>
              </p:cNvSpPr>
              <p:nvPr/>
            </p:nvSpPr>
            <p:spPr bwMode="auto">
              <a:xfrm>
                <a:off x="1681" y="147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0" name="Line 1456"/>
              <p:cNvSpPr>
                <a:spLocks noChangeShapeType="1"/>
              </p:cNvSpPr>
              <p:nvPr/>
            </p:nvSpPr>
            <p:spPr bwMode="auto">
              <a:xfrm>
                <a:off x="1688" y="1471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1" name="Line 1457"/>
              <p:cNvSpPr>
                <a:spLocks noChangeShapeType="1"/>
              </p:cNvSpPr>
              <p:nvPr/>
            </p:nvSpPr>
            <p:spPr bwMode="auto">
              <a:xfrm>
                <a:off x="1688" y="147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2" name="Line 1458"/>
              <p:cNvSpPr>
                <a:spLocks noChangeShapeType="1"/>
              </p:cNvSpPr>
              <p:nvPr/>
            </p:nvSpPr>
            <p:spPr bwMode="auto">
              <a:xfrm>
                <a:off x="1688" y="147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3" name="Line 1459"/>
              <p:cNvSpPr>
                <a:spLocks noChangeShapeType="1"/>
              </p:cNvSpPr>
              <p:nvPr/>
            </p:nvSpPr>
            <p:spPr bwMode="auto">
              <a:xfrm>
                <a:off x="1695" y="147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4" name="Line 1460"/>
              <p:cNvSpPr>
                <a:spLocks noChangeShapeType="1"/>
              </p:cNvSpPr>
              <p:nvPr/>
            </p:nvSpPr>
            <p:spPr bwMode="auto">
              <a:xfrm>
                <a:off x="1695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5" name="Line 1461"/>
              <p:cNvSpPr>
                <a:spLocks noChangeShapeType="1"/>
              </p:cNvSpPr>
              <p:nvPr/>
            </p:nvSpPr>
            <p:spPr bwMode="auto">
              <a:xfrm>
                <a:off x="1695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6" name="Line 1462"/>
              <p:cNvSpPr>
                <a:spLocks noChangeShapeType="1"/>
              </p:cNvSpPr>
              <p:nvPr/>
            </p:nvSpPr>
            <p:spPr bwMode="auto">
              <a:xfrm>
                <a:off x="1695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7" name="Line 1463"/>
              <p:cNvSpPr>
                <a:spLocks noChangeShapeType="1"/>
              </p:cNvSpPr>
              <p:nvPr/>
            </p:nvSpPr>
            <p:spPr bwMode="auto">
              <a:xfrm>
                <a:off x="1695" y="148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8" name="Line 1464"/>
              <p:cNvSpPr>
                <a:spLocks noChangeShapeType="1"/>
              </p:cNvSpPr>
              <p:nvPr/>
            </p:nvSpPr>
            <p:spPr bwMode="auto">
              <a:xfrm>
                <a:off x="1695" y="1492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79" name="Line 1465"/>
              <p:cNvSpPr>
                <a:spLocks noChangeShapeType="1"/>
              </p:cNvSpPr>
              <p:nvPr/>
            </p:nvSpPr>
            <p:spPr bwMode="auto">
              <a:xfrm>
                <a:off x="1701" y="149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0" name="Line 1466"/>
              <p:cNvSpPr>
                <a:spLocks noChangeShapeType="1"/>
              </p:cNvSpPr>
              <p:nvPr/>
            </p:nvSpPr>
            <p:spPr bwMode="auto">
              <a:xfrm>
                <a:off x="1701" y="149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1" name="Line 1467"/>
              <p:cNvSpPr>
                <a:spLocks noChangeShapeType="1"/>
              </p:cNvSpPr>
              <p:nvPr/>
            </p:nvSpPr>
            <p:spPr bwMode="auto">
              <a:xfrm>
                <a:off x="1701" y="149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2" name="Line 1468"/>
              <p:cNvSpPr>
                <a:spLocks noChangeShapeType="1"/>
              </p:cNvSpPr>
              <p:nvPr/>
            </p:nvSpPr>
            <p:spPr bwMode="auto">
              <a:xfrm>
                <a:off x="1701" y="149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3" name="Line 1469"/>
              <p:cNvSpPr>
                <a:spLocks noChangeShapeType="1"/>
              </p:cNvSpPr>
              <p:nvPr/>
            </p:nvSpPr>
            <p:spPr bwMode="auto">
              <a:xfrm flipH="1">
                <a:off x="1695" y="1499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4" name="Line 1470"/>
              <p:cNvSpPr>
                <a:spLocks noChangeShapeType="1"/>
              </p:cNvSpPr>
              <p:nvPr/>
            </p:nvSpPr>
            <p:spPr bwMode="auto">
              <a:xfrm>
                <a:off x="1695" y="1499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5" name="Line 1471"/>
              <p:cNvSpPr>
                <a:spLocks noChangeShapeType="1"/>
              </p:cNvSpPr>
              <p:nvPr/>
            </p:nvSpPr>
            <p:spPr bwMode="auto">
              <a:xfrm>
                <a:off x="1695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6" name="Line 1472"/>
              <p:cNvSpPr>
                <a:spLocks noChangeShapeType="1"/>
              </p:cNvSpPr>
              <p:nvPr/>
            </p:nvSpPr>
            <p:spPr bwMode="auto">
              <a:xfrm>
                <a:off x="1695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7" name="Line 1473"/>
              <p:cNvSpPr>
                <a:spLocks noChangeShapeType="1"/>
              </p:cNvSpPr>
              <p:nvPr/>
            </p:nvSpPr>
            <p:spPr bwMode="auto">
              <a:xfrm>
                <a:off x="1695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8" name="Line 1474"/>
              <p:cNvSpPr>
                <a:spLocks noChangeShapeType="1"/>
              </p:cNvSpPr>
              <p:nvPr/>
            </p:nvSpPr>
            <p:spPr bwMode="auto">
              <a:xfrm>
                <a:off x="1695" y="150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89" name="Line 1475"/>
              <p:cNvSpPr>
                <a:spLocks noChangeShapeType="1"/>
              </p:cNvSpPr>
              <p:nvPr/>
            </p:nvSpPr>
            <p:spPr bwMode="auto">
              <a:xfrm flipH="1">
                <a:off x="1688" y="1512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0" name="Line 1476"/>
              <p:cNvSpPr>
                <a:spLocks noChangeShapeType="1"/>
              </p:cNvSpPr>
              <p:nvPr/>
            </p:nvSpPr>
            <p:spPr bwMode="auto">
              <a:xfrm>
                <a:off x="1688" y="151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1" name="Line 1477"/>
              <p:cNvSpPr>
                <a:spLocks noChangeShapeType="1"/>
              </p:cNvSpPr>
              <p:nvPr/>
            </p:nvSpPr>
            <p:spPr bwMode="auto">
              <a:xfrm>
                <a:off x="1688" y="151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2" name="Line 1478"/>
              <p:cNvSpPr>
                <a:spLocks noChangeShapeType="1"/>
              </p:cNvSpPr>
              <p:nvPr/>
            </p:nvSpPr>
            <p:spPr bwMode="auto">
              <a:xfrm flipH="1">
                <a:off x="1681" y="151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3" name="Line 1479"/>
              <p:cNvSpPr>
                <a:spLocks noChangeShapeType="1"/>
              </p:cNvSpPr>
              <p:nvPr/>
            </p:nvSpPr>
            <p:spPr bwMode="auto">
              <a:xfrm>
                <a:off x="1681" y="151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4" name="Line 1480"/>
              <p:cNvSpPr>
                <a:spLocks noChangeShapeType="1"/>
              </p:cNvSpPr>
              <p:nvPr/>
            </p:nvSpPr>
            <p:spPr bwMode="auto">
              <a:xfrm>
                <a:off x="1681" y="151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5" name="Line 1481"/>
              <p:cNvSpPr>
                <a:spLocks noChangeShapeType="1"/>
              </p:cNvSpPr>
              <p:nvPr/>
            </p:nvSpPr>
            <p:spPr bwMode="auto">
              <a:xfrm flipH="1">
                <a:off x="1674" y="152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6" name="Line 1482"/>
              <p:cNvSpPr>
                <a:spLocks noChangeShapeType="1"/>
              </p:cNvSpPr>
              <p:nvPr/>
            </p:nvSpPr>
            <p:spPr bwMode="auto">
              <a:xfrm>
                <a:off x="1674" y="152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7" name="Line 1483"/>
              <p:cNvSpPr>
                <a:spLocks noChangeShapeType="1"/>
              </p:cNvSpPr>
              <p:nvPr/>
            </p:nvSpPr>
            <p:spPr bwMode="auto">
              <a:xfrm flipH="1">
                <a:off x="1667" y="152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8" name="Line 1484"/>
              <p:cNvSpPr>
                <a:spLocks noChangeShapeType="1"/>
              </p:cNvSpPr>
              <p:nvPr/>
            </p:nvSpPr>
            <p:spPr bwMode="auto">
              <a:xfrm>
                <a:off x="1667" y="1526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099" name="Line 1485"/>
              <p:cNvSpPr>
                <a:spLocks noChangeShapeType="1"/>
              </p:cNvSpPr>
              <p:nvPr/>
            </p:nvSpPr>
            <p:spPr bwMode="auto">
              <a:xfrm flipH="1">
                <a:off x="1661" y="153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0" name="Line 1486"/>
              <p:cNvSpPr>
                <a:spLocks noChangeShapeType="1"/>
              </p:cNvSpPr>
              <p:nvPr/>
            </p:nvSpPr>
            <p:spPr bwMode="auto">
              <a:xfrm>
                <a:off x="1661" y="153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1" name="Line 1487"/>
              <p:cNvSpPr>
                <a:spLocks noChangeShapeType="1"/>
              </p:cNvSpPr>
              <p:nvPr/>
            </p:nvSpPr>
            <p:spPr bwMode="auto">
              <a:xfrm flipH="1">
                <a:off x="1654" y="1533"/>
                <a:ext cx="7" cy="6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2" name="Line 1488"/>
              <p:cNvSpPr>
                <a:spLocks noChangeShapeType="1"/>
              </p:cNvSpPr>
              <p:nvPr/>
            </p:nvSpPr>
            <p:spPr bwMode="auto">
              <a:xfrm>
                <a:off x="1654" y="153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3" name="Line 1489"/>
              <p:cNvSpPr>
                <a:spLocks noChangeShapeType="1"/>
              </p:cNvSpPr>
              <p:nvPr/>
            </p:nvSpPr>
            <p:spPr bwMode="auto">
              <a:xfrm flipH="1">
                <a:off x="1647" y="153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4" name="Line 1490"/>
              <p:cNvSpPr>
                <a:spLocks noChangeShapeType="1"/>
              </p:cNvSpPr>
              <p:nvPr/>
            </p:nvSpPr>
            <p:spPr bwMode="auto">
              <a:xfrm>
                <a:off x="1647" y="153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5" name="Line 1491"/>
              <p:cNvSpPr>
                <a:spLocks noChangeShapeType="1"/>
              </p:cNvSpPr>
              <p:nvPr/>
            </p:nvSpPr>
            <p:spPr bwMode="auto">
              <a:xfrm flipH="1">
                <a:off x="1640" y="154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6" name="Line 1492"/>
              <p:cNvSpPr>
                <a:spLocks noChangeShapeType="1"/>
              </p:cNvSpPr>
              <p:nvPr/>
            </p:nvSpPr>
            <p:spPr bwMode="auto">
              <a:xfrm>
                <a:off x="1640" y="154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7" name="Line 1493"/>
              <p:cNvSpPr>
                <a:spLocks noChangeShapeType="1"/>
              </p:cNvSpPr>
              <p:nvPr/>
            </p:nvSpPr>
            <p:spPr bwMode="auto">
              <a:xfrm flipH="1">
                <a:off x="1633" y="1546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8" name="Line 1494"/>
              <p:cNvSpPr>
                <a:spLocks noChangeShapeType="1"/>
              </p:cNvSpPr>
              <p:nvPr/>
            </p:nvSpPr>
            <p:spPr bwMode="auto">
              <a:xfrm flipH="1">
                <a:off x="1627" y="155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09" name="Line 1495"/>
              <p:cNvSpPr>
                <a:spLocks noChangeShapeType="1"/>
              </p:cNvSpPr>
              <p:nvPr/>
            </p:nvSpPr>
            <p:spPr bwMode="auto">
              <a:xfrm>
                <a:off x="1627" y="155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0" name="Line 1496"/>
              <p:cNvSpPr>
                <a:spLocks noChangeShapeType="1"/>
              </p:cNvSpPr>
              <p:nvPr/>
            </p:nvSpPr>
            <p:spPr bwMode="auto">
              <a:xfrm flipH="1">
                <a:off x="1620" y="1553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1" name="Line 1497"/>
              <p:cNvSpPr>
                <a:spLocks noChangeShapeType="1"/>
              </p:cNvSpPr>
              <p:nvPr/>
            </p:nvSpPr>
            <p:spPr bwMode="auto">
              <a:xfrm>
                <a:off x="1620" y="156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2" name="Line 1498"/>
              <p:cNvSpPr>
                <a:spLocks noChangeShapeType="1"/>
              </p:cNvSpPr>
              <p:nvPr/>
            </p:nvSpPr>
            <p:spPr bwMode="auto">
              <a:xfrm flipH="1">
                <a:off x="1613" y="156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3" name="Line 1499"/>
              <p:cNvSpPr>
                <a:spLocks noChangeShapeType="1"/>
              </p:cNvSpPr>
              <p:nvPr/>
            </p:nvSpPr>
            <p:spPr bwMode="auto">
              <a:xfrm>
                <a:off x="1613" y="156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4" name="Line 1500"/>
              <p:cNvSpPr>
                <a:spLocks noChangeShapeType="1"/>
              </p:cNvSpPr>
              <p:nvPr/>
            </p:nvSpPr>
            <p:spPr bwMode="auto">
              <a:xfrm>
                <a:off x="1613" y="156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5" name="Line 1501"/>
              <p:cNvSpPr>
                <a:spLocks noChangeShapeType="1"/>
              </p:cNvSpPr>
              <p:nvPr/>
            </p:nvSpPr>
            <p:spPr bwMode="auto">
              <a:xfrm flipH="1">
                <a:off x="1606" y="156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6" name="Line 1502"/>
              <p:cNvSpPr>
                <a:spLocks noChangeShapeType="1"/>
              </p:cNvSpPr>
              <p:nvPr/>
            </p:nvSpPr>
            <p:spPr bwMode="auto">
              <a:xfrm>
                <a:off x="1606" y="156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7" name="Line 1503"/>
              <p:cNvSpPr>
                <a:spLocks noChangeShapeType="1"/>
              </p:cNvSpPr>
              <p:nvPr/>
            </p:nvSpPr>
            <p:spPr bwMode="auto">
              <a:xfrm flipH="1">
                <a:off x="1599" y="1567"/>
                <a:ext cx="7" cy="6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8" name="Line 1504"/>
              <p:cNvSpPr>
                <a:spLocks noChangeShapeType="1"/>
              </p:cNvSpPr>
              <p:nvPr/>
            </p:nvSpPr>
            <p:spPr bwMode="auto">
              <a:xfrm>
                <a:off x="1599" y="157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19" name="Line 1505"/>
              <p:cNvSpPr>
                <a:spLocks noChangeShapeType="1"/>
              </p:cNvSpPr>
              <p:nvPr/>
            </p:nvSpPr>
            <p:spPr bwMode="auto">
              <a:xfrm>
                <a:off x="1599" y="157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0" name="Line 1506"/>
              <p:cNvSpPr>
                <a:spLocks noChangeShapeType="1"/>
              </p:cNvSpPr>
              <p:nvPr/>
            </p:nvSpPr>
            <p:spPr bwMode="auto">
              <a:xfrm flipH="1">
                <a:off x="1593" y="1573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1" name="Line 1507"/>
              <p:cNvSpPr>
                <a:spLocks noChangeShapeType="1"/>
              </p:cNvSpPr>
              <p:nvPr/>
            </p:nvSpPr>
            <p:spPr bwMode="auto">
              <a:xfrm>
                <a:off x="1593" y="158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2" name="Line 1508"/>
              <p:cNvSpPr>
                <a:spLocks noChangeShapeType="1"/>
              </p:cNvSpPr>
              <p:nvPr/>
            </p:nvSpPr>
            <p:spPr bwMode="auto">
              <a:xfrm>
                <a:off x="1593" y="158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3" name="Line 1509"/>
              <p:cNvSpPr>
                <a:spLocks noChangeShapeType="1"/>
              </p:cNvSpPr>
              <p:nvPr/>
            </p:nvSpPr>
            <p:spPr bwMode="auto">
              <a:xfrm flipH="1">
                <a:off x="1586" y="1580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4" name="Line 1510"/>
              <p:cNvSpPr>
                <a:spLocks noChangeShapeType="1"/>
              </p:cNvSpPr>
              <p:nvPr/>
            </p:nvSpPr>
            <p:spPr bwMode="auto">
              <a:xfrm>
                <a:off x="1586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5" name="Line 1511"/>
              <p:cNvSpPr>
                <a:spLocks noChangeShapeType="1"/>
              </p:cNvSpPr>
              <p:nvPr/>
            </p:nvSpPr>
            <p:spPr bwMode="auto">
              <a:xfrm>
                <a:off x="1586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6" name="Line 1512"/>
              <p:cNvSpPr>
                <a:spLocks noChangeShapeType="1"/>
              </p:cNvSpPr>
              <p:nvPr/>
            </p:nvSpPr>
            <p:spPr bwMode="auto">
              <a:xfrm>
                <a:off x="1586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7" name="Line 1513"/>
              <p:cNvSpPr>
                <a:spLocks noChangeShapeType="1"/>
              </p:cNvSpPr>
              <p:nvPr/>
            </p:nvSpPr>
            <p:spPr bwMode="auto">
              <a:xfrm>
                <a:off x="1586" y="1587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8" name="Line 1514"/>
              <p:cNvSpPr>
                <a:spLocks noChangeShapeType="1"/>
              </p:cNvSpPr>
              <p:nvPr/>
            </p:nvSpPr>
            <p:spPr bwMode="auto">
              <a:xfrm>
                <a:off x="1586" y="159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29" name="Line 1515"/>
              <p:cNvSpPr>
                <a:spLocks noChangeShapeType="1"/>
              </p:cNvSpPr>
              <p:nvPr/>
            </p:nvSpPr>
            <p:spPr bwMode="auto">
              <a:xfrm>
                <a:off x="1586" y="159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0" name="Line 1516"/>
              <p:cNvSpPr>
                <a:spLocks noChangeShapeType="1"/>
              </p:cNvSpPr>
              <p:nvPr/>
            </p:nvSpPr>
            <p:spPr bwMode="auto">
              <a:xfrm>
                <a:off x="1586" y="159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1" name="Line 1517"/>
              <p:cNvSpPr>
                <a:spLocks noChangeShapeType="1"/>
              </p:cNvSpPr>
              <p:nvPr/>
            </p:nvSpPr>
            <p:spPr bwMode="auto">
              <a:xfrm>
                <a:off x="1586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2" name="Line 1518"/>
              <p:cNvSpPr>
                <a:spLocks noChangeShapeType="1"/>
              </p:cNvSpPr>
              <p:nvPr/>
            </p:nvSpPr>
            <p:spPr bwMode="auto">
              <a:xfrm>
                <a:off x="1586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3" name="Line 1519"/>
              <p:cNvSpPr>
                <a:spLocks noChangeShapeType="1"/>
              </p:cNvSpPr>
              <p:nvPr/>
            </p:nvSpPr>
            <p:spPr bwMode="auto">
              <a:xfrm>
                <a:off x="1586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4" name="Line 1520"/>
              <p:cNvSpPr>
                <a:spLocks noChangeShapeType="1"/>
              </p:cNvSpPr>
              <p:nvPr/>
            </p:nvSpPr>
            <p:spPr bwMode="auto">
              <a:xfrm>
                <a:off x="1586" y="1601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5" name="Line 1521"/>
              <p:cNvSpPr>
                <a:spLocks noChangeShapeType="1"/>
              </p:cNvSpPr>
              <p:nvPr/>
            </p:nvSpPr>
            <p:spPr bwMode="auto">
              <a:xfrm>
                <a:off x="1586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6" name="Line 1522"/>
              <p:cNvSpPr>
                <a:spLocks noChangeShapeType="1"/>
              </p:cNvSpPr>
              <p:nvPr/>
            </p:nvSpPr>
            <p:spPr bwMode="auto">
              <a:xfrm>
                <a:off x="1586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7" name="Line 1523"/>
              <p:cNvSpPr>
                <a:spLocks noChangeShapeType="1"/>
              </p:cNvSpPr>
              <p:nvPr/>
            </p:nvSpPr>
            <p:spPr bwMode="auto">
              <a:xfrm>
                <a:off x="1586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8" name="Line 1524"/>
              <p:cNvSpPr>
                <a:spLocks noChangeShapeType="1"/>
              </p:cNvSpPr>
              <p:nvPr/>
            </p:nvSpPr>
            <p:spPr bwMode="auto">
              <a:xfrm>
                <a:off x="1586" y="1607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39" name="Line 1525"/>
              <p:cNvSpPr>
                <a:spLocks noChangeShapeType="1"/>
              </p:cNvSpPr>
              <p:nvPr/>
            </p:nvSpPr>
            <p:spPr bwMode="auto">
              <a:xfrm>
                <a:off x="1593" y="161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0" name="Line 1526"/>
              <p:cNvSpPr>
                <a:spLocks noChangeShapeType="1"/>
              </p:cNvSpPr>
              <p:nvPr/>
            </p:nvSpPr>
            <p:spPr bwMode="auto">
              <a:xfrm>
                <a:off x="1593" y="161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1" name="Line 1527"/>
              <p:cNvSpPr>
                <a:spLocks noChangeShapeType="1"/>
              </p:cNvSpPr>
              <p:nvPr/>
            </p:nvSpPr>
            <p:spPr bwMode="auto">
              <a:xfrm>
                <a:off x="1593" y="1614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2" name="Line 1528"/>
              <p:cNvSpPr>
                <a:spLocks noChangeShapeType="1"/>
              </p:cNvSpPr>
              <p:nvPr/>
            </p:nvSpPr>
            <p:spPr bwMode="auto">
              <a:xfrm>
                <a:off x="1599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3" name="Line 1529"/>
              <p:cNvSpPr>
                <a:spLocks noChangeShapeType="1"/>
              </p:cNvSpPr>
              <p:nvPr/>
            </p:nvSpPr>
            <p:spPr bwMode="auto">
              <a:xfrm>
                <a:off x="1599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4" name="Line 1530"/>
              <p:cNvSpPr>
                <a:spLocks noChangeShapeType="1"/>
              </p:cNvSpPr>
              <p:nvPr/>
            </p:nvSpPr>
            <p:spPr bwMode="auto">
              <a:xfrm>
                <a:off x="1599" y="162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5" name="Line 1531"/>
              <p:cNvSpPr>
                <a:spLocks noChangeShapeType="1"/>
              </p:cNvSpPr>
              <p:nvPr/>
            </p:nvSpPr>
            <p:spPr bwMode="auto">
              <a:xfrm>
                <a:off x="1606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6" name="Line 1532"/>
              <p:cNvSpPr>
                <a:spLocks noChangeShapeType="1"/>
              </p:cNvSpPr>
              <p:nvPr/>
            </p:nvSpPr>
            <p:spPr bwMode="auto">
              <a:xfrm>
                <a:off x="1606" y="162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7" name="Line 1533"/>
              <p:cNvSpPr>
                <a:spLocks noChangeShapeType="1"/>
              </p:cNvSpPr>
              <p:nvPr/>
            </p:nvSpPr>
            <p:spPr bwMode="auto">
              <a:xfrm>
                <a:off x="1613" y="162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8" name="Line 1534"/>
              <p:cNvSpPr>
                <a:spLocks noChangeShapeType="1"/>
              </p:cNvSpPr>
              <p:nvPr/>
            </p:nvSpPr>
            <p:spPr bwMode="auto">
              <a:xfrm>
                <a:off x="1613" y="162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49" name="Line 1535"/>
              <p:cNvSpPr>
                <a:spLocks noChangeShapeType="1"/>
              </p:cNvSpPr>
              <p:nvPr/>
            </p:nvSpPr>
            <p:spPr bwMode="auto">
              <a:xfrm>
                <a:off x="1620" y="162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150" name="Line 1536"/>
              <p:cNvSpPr>
                <a:spLocks noChangeShapeType="1"/>
              </p:cNvSpPr>
              <p:nvPr/>
            </p:nvSpPr>
            <p:spPr bwMode="auto">
              <a:xfrm>
                <a:off x="1620" y="1628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2955" name="Freeform 1537"/>
            <p:cNvSpPr>
              <a:spLocks/>
            </p:cNvSpPr>
            <p:nvPr/>
          </p:nvSpPr>
          <p:spPr bwMode="auto">
            <a:xfrm>
              <a:off x="1613" y="1247"/>
              <a:ext cx="54" cy="41"/>
            </a:xfrm>
            <a:custGeom>
              <a:avLst/>
              <a:gdLst>
                <a:gd name="T0" fmla="*/ 0 w 54"/>
                <a:gd name="T1" fmla="*/ 0 h 41"/>
                <a:gd name="T2" fmla="*/ 27 w 54"/>
                <a:gd name="T3" fmla="*/ 41 h 41"/>
                <a:gd name="T4" fmla="*/ 54 w 54"/>
                <a:gd name="T5" fmla="*/ 0 h 41"/>
                <a:gd name="T6" fmla="*/ 0 w 54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41"/>
                <a:gd name="T14" fmla="*/ 54 w 54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41">
                  <a:moveTo>
                    <a:pt x="0" y="0"/>
                  </a:moveTo>
                  <a:lnTo>
                    <a:pt x="27" y="41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1" name="Group 1538"/>
          <p:cNvGrpSpPr>
            <a:grpSpLocks/>
          </p:cNvGrpSpPr>
          <p:nvPr/>
        </p:nvGrpSpPr>
        <p:grpSpPr bwMode="auto">
          <a:xfrm>
            <a:off x="5859463" y="2735266"/>
            <a:ext cx="2697162" cy="701675"/>
            <a:chOff x="3451" y="1699"/>
            <a:chExt cx="1699" cy="442"/>
          </a:xfrm>
        </p:grpSpPr>
        <p:sp>
          <p:nvSpPr>
            <p:cNvPr id="22935" name="Rectangle 1539"/>
            <p:cNvSpPr>
              <a:spLocks noChangeArrowheads="1"/>
            </p:cNvSpPr>
            <p:nvPr/>
          </p:nvSpPr>
          <p:spPr bwMode="auto">
            <a:xfrm>
              <a:off x="3451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36" name="Rectangle 1540"/>
            <p:cNvSpPr>
              <a:spLocks noChangeArrowheads="1"/>
            </p:cNvSpPr>
            <p:nvPr/>
          </p:nvSpPr>
          <p:spPr bwMode="auto">
            <a:xfrm>
              <a:off x="3607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37" name="Rectangle 1541"/>
            <p:cNvSpPr>
              <a:spLocks noChangeArrowheads="1"/>
            </p:cNvSpPr>
            <p:nvPr/>
          </p:nvSpPr>
          <p:spPr bwMode="auto">
            <a:xfrm>
              <a:off x="3763" y="1699"/>
              <a:ext cx="151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38" name="Rectangle 1542"/>
            <p:cNvSpPr>
              <a:spLocks noChangeArrowheads="1"/>
            </p:cNvSpPr>
            <p:nvPr/>
          </p:nvSpPr>
          <p:spPr bwMode="auto">
            <a:xfrm>
              <a:off x="3913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39" name="Rectangle 1543"/>
            <p:cNvSpPr>
              <a:spLocks noChangeArrowheads="1"/>
            </p:cNvSpPr>
            <p:nvPr/>
          </p:nvSpPr>
          <p:spPr bwMode="auto">
            <a:xfrm>
              <a:off x="4069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0" name="Rectangle 1544"/>
            <p:cNvSpPr>
              <a:spLocks noChangeArrowheads="1"/>
            </p:cNvSpPr>
            <p:nvPr/>
          </p:nvSpPr>
          <p:spPr bwMode="auto">
            <a:xfrm>
              <a:off x="4226" y="1699"/>
              <a:ext cx="150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1" name="Rectangle 1545"/>
            <p:cNvSpPr>
              <a:spLocks noChangeArrowheads="1"/>
            </p:cNvSpPr>
            <p:nvPr/>
          </p:nvSpPr>
          <p:spPr bwMode="auto">
            <a:xfrm>
              <a:off x="4375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2" name="Rectangle 1546"/>
            <p:cNvSpPr>
              <a:spLocks noChangeArrowheads="1"/>
            </p:cNvSpPr>
            <p:nvPr/>
          </p:nvSpPr>
          <p:spPr bwMode="auto">
            <a:xfrm>
              <a:off x="4531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3" name="Rectangle 1547"/>
            <p:cNvSpPr>
              <a:spLocks noChangeArrowheads="1"/>
            </p:cNvSpPr>
            <p:nvPr/>
          </p:nvSpPr>
          <p:spPr bwMode="auto">
            <a:xfrm>
              <a:off x="4688" y="1699"/>
              <a:ext cx="150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4" name="Rectangle 1548"/>
            <p:cNvSpPr>
              <a:spLocks noChangeArrowheads="1"/>
            </p:cNvSpPr>
            <p:nvPr/>
          </p:nvSpPr>
          <p:spPr bwMode="auto">
            <a:xfrm>
              <a:off x="4837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5" name="Rectangle 1549"/>
            <p:cNvSpPr>
              <a:spLocks noChangeArrowheads="1"/>
            </p:cNvSpPr>
            <p:nvPr/>
          </p:nvSpPr>
          <p:spPr bwMode="auto">
            <a:xfrm>
              <a:off x="4993" y="1699"/>
              <a:ext cx="157" cy="44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6" name="Rectangle 1550"/>
            <p:cNvSpPr>
              <a:spLocks noChangeArrowheads="1"/>
            </p:cNvSpPr>
            <p:nvPr/>
          </p:nvSpPr>
          <p:spPr bwMode="auto">
            <a:xfrm>
              <a:off x="3566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7" name="Rectangle 1551"/>
            <p:cNvSpPr>
              <a:spLocks noChangeArrowheads="1"/>
            </p:cNvSpPr>
            <p:nvPr/>
          </p:nvSpPr>
          <p:spPr bwMode="auto">
            <a:xfrm>
              <a:off x="3716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8" name="Rectangle 1552"/>
            <p:cNvSpPr>
              <a:spLocks noChangeArrowheads="1"/>
            </p:cNvSpPr>
            <p:nvPr/>
          </p:nvSpPr>
          <p:spPr bwMode="auto">
            <a:xfrm>
              <a:off x="3872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49" name="Rectangle 1553"/>
            <p:cNvSpPr>
              <a:spLocks noChangeArrowheads="1"/>
            </p:cNvSpPr>
            <p:nvPr/>
          </p:nvSpPr>
          <p:spPr bwMode="auto">
            <a:xfrm>
              <a:off x="4178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50" name="Rectangle 1554"/>
            <p:cNvSpPr>
              <a:spLocks noChangeArrowheads="1"/>
            </p:cNvSpPr>
            <p:nvPr/>
          </p:nvSpPr>
          <p:spPr bwMode="auto">
            <a:xfrm>
              <a:off x="4334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51" name="Rectangle 1555"/>
            <p:cNvSpPr>
              <a:spLocks noChangeArrowheads="1"/>
            </p:cNvSpPr>
            <p:nvPr/>
          </p:nvSpPr>
          <p:spPr bwMode="auto">
            <a:xfrm>
              <a:off x="4640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52" name="Rectangle 1556"/>
            <p:cNvSpPr>
              <a:spLocks noChangeArrowheads="1"/>
            </p:cNvSpPr>
            <p:nvPr/>
          </p:nvSpPr>
          <p:spPr bwMode="auto">
            <a:xfrm>
              <a:off x="4796" y="1699"/>
              <a:ext cx="89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  <p:sp>
          <p:nvSpPr>
            <p:cNvPr id="22953" name="Rectangle 1557"/>
            <p:cNvSpPr>
              <a:spLocks noChangeArrowheads="1"/>
            </p:cNvSpPr>
            <p:nvPr/>
          </p:nvSpPr>
          <p:spPr bwMode="auto">
            <a:xfrm>
              <a:off x="4953" y="1699"/>
              <a:ext cx="82" cy="333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 sz="2400"/>
            </a:p>
          </p:txBody>
        </p:sp>
      </p:grpSp>
      <p:sp>
        <p:nvSpPr>
          <p:cNvPr id="14367" name="Rectangle 1558"/>
          <p:cNvSpPr>
            <a:spLocks noChangeArrowheads="1"/>
          </p:cNvSpPr>
          <p:nvPr/>
        </p:nvSpPr>
        <p:spPr bwMode="auto">
          <a:xfrm>
            <a:off x="6457950" y="2287588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f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22" name="Group 1559"/>
          <p:cNvGrpSpPr>
            <a:grpSpLocks/>
          </p:cNvGrpSpPr>
          <p:nvPr/>
        </p:nvGrpSpPr>
        <p:grpSpPr bwMode="auto">
          <a:xfrm>
            <a:off x="6156327" y="2017713"/>
            <a:ext cx="195263" cy="615950"/>
            <a:chOff x="3638" y="1247"/>
            <a:chExt cx="123" cy="388"/>
          </a:xfrm>
        </p:grpSpPr>
        <p:grpSp>
          <p:nvGrpSpPr>
            <p:cNvPr id="23" name="Group 1560"/>
            <p:cNvGrpSpPr>
              <a:grpSpLocks/>
            </p:cNvGrpSpPr>
            <p:nvPr/>
          </p:nvGrpSpPr>
          <p:grpSpPr bwMode="auto">
            <a:xfrm>
              <a:off x="3638" y="1261"/>
              <a:ext cx="123" cy="374"/>
              <a:chOff x="3638" y="1261"/>
              <a:chExt cx="123" cy="374"/>
            </a:xfrm>
          </p:grpSpPr>
          <p:sp>
            <p:nvSpPr>
              <p:cNvPr id="22740" name="Line 1561"/>
              <p:cNvSpPr>
                <a:spLocks noChangeShapeType="1"/>
              </p:cNvSpPr>
              <p:nvPr/>
            </p:nvSpPr>
            <p:spPr bwMode="auto">
              <a:xfrm>
                <a:off x="3699" y="126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1" name="Line 1562"/>
              <p:cNvSpPr>
                <a:spLocks noChangeShapeType="1"/>
              </p:cNvSpPr>
              <p:nvPr/>
            </p:nvSpPr>
            <p:spPr bwMode="auto">
              <a:xfrm>
                <a:off x="3699" y="126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2" name="Line 1563"/>
              <p:cNvSpPr>
                <a:spLocks noChangeShapeType="1"/>
              </p:cNvSpPr>
              <p:nvPr/>
            </p:nvSpPr>
            <p:spPr bwMode="auto">
              <a:xfrm>
                <a:off x="3706" y="1261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3" name="Line 1564"/>
              <p:cNvSpPr>
                <a:spLocks noChangeShapeType="1"/>
              </p:cNvSpPr>
              <p:nvPr/>
            </p:nvSpPr>
            <p:spPr bwMode="auto">
              <a:xfrm>
                <a:off x="3706" y="126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4" name="Line 1565"/>
              <p:cNvSpPr>
                <a:spLocks noChangeShapeType="1"/>
              </p:cNvSpPr>
              <p:nvPr/>
            </p:nvSpPr>
            <p:spPr bwMode="auto">
              <a:xfrm>
                <a:off x="3713" y="126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5" name="Line 1566"/>
              <p:cNvSpPr>
                <a:spLocks noChangeShapeType="1"/>
              </p:cNvSpPr>
              <p:nvPr/>
            </p:nvSpPr>
            <p:spPr bwMode="auto">
              <a:xfrm>
                <a:off x="3713" y="126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6" name="Line 1567"/>
              <p:cNvSpPr>
                <a:spLocks noChangeShapeType="1"/>
              </p:cNvSpPr>
              <p:nvPr/>
            </p:nvSpPr>
            <p:spPr bwMode="auto">
              <a:xfrm>
                <a:off x="3720" y="1268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7" name="Line 1568"/>
              <p:cNvSpPr>
                <a:spLocks noChangeShapeType="1"/>
              </p:cNvSpPr>
              <p:nvPr/>
            </p:nvSpPr>
            <p:spPr bwMode="auto">
              <a:xfrm>
                <a:off x="3726" y="1268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8" name="Line 1569"/>
              <p:cNvSpPr>
                <a:spLocks noChangeShapeType="1"/>
              </p:cNvSpPr>
              <p:nvPr/>
            </p:nvSpPr>
            <p:spPr bwMode="auto">
              <a:xfrm>
                <a:off x="3726" y="127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49" name="Line 1570"/>
              <p:cNvSpPr>
                <a:spLocks noChangeShapeType="1"/>
              </p:cNvSpPr>
              <p:nvPr/>
            </p:nvSpPr>
            <p:spPr bwMode="auto">
              <a:xfrm>
                <a:off x="3726" y="1274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0" name="Line 1571"/>
              <p:cNvSpPr>
                <a:spLocks noChangeShapeType="1"/>
              </p:cNvSpPr>
              <p:nvPr/>
            </p:nvSpPr>
            <p:spPr bwMode="auto">
              <a:xfrm>
                <a:off x="3733" y="127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1" name="Line 1572"/>
              <p:cNvSpPr>
                <a:spLocks noChangeShapeType="1"/>
              </p:cNvSpPr>
              <p:nvPr/>
            </p:nvSpPr>
            <p:spPr bwMode="auto">
              <a:xfrm>
                <a:off x="3733" y="128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2" name="Line 1573"/>
              <p:cNvSpPr>
                <a:spLocks noChangeShapeType="1"/>
              </p:cNvSpPr>
              <p:nvPr/>
            </p:nvSpPr>
            <p:spPr bwMode="auto">
              <a:xfrm>
                <a:off x="3740" y="128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3" name="Line 1574"/>
              <p:cNvSpPr>
                <a:spLocks noChangeShapeType="1"/>
              </p:cNvSpPr>
              <p:nvPr/>
            </p:nvSpPr>
            <p:spPr bwMode="auto">
              <a:xfrm>
                <a:off x="3740" y="128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4" name="Line 1575"/>
              <p:cNvSpPr>
                <a:spLocks noChangeShapeType="1"/>
              </p:cNvSpPr>
              <p:nvPr/>
            </p:nvSpPr>
            <p:spPr bwMode="auto">
              <a:xfrm>
                <a:off x="3740" y="128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5" name="Line 1576"/>
              <p:cNvSpPr>
                <a:spLocks noChangeShapeType="1"/>
              </p:cNvSpPr>
              <p:nvPr/>
            </p:nvSpPr>
            <p:spPr bwMode="auto">
              <a:xfrm>
                <a:off x="3747" y="128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6" name="Line 1577"/>
              <p:cNvSpPr>
                <a:spLocks noChangeShapeType="1"/>
              </p:cNvSpPr>
              <p:nvPr/>
            </p:nvSpPr>
            <p:spPr bwMode="auto">
              <a:xfrm>
                <a:off x="3747" y="128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7" name="Line 1578"/>
              <p:cNvSpPr>
                <a:spLocks noChangeShapeType="1"/>
              </p:cNvSpPr>
              <p:nvPr/>
            </p:nvSpPr>
            <p:spPr bwMode="auto">
              <a:xfrm>
                <a:off x="3747" y="128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8" name="Line 1579"/>
              <p:cNvSpPr>
                <a:spLocks noChangeShapeType="1"/>
              </p:cNvSpPr>
              <p:nvPr/>
            </p:nvSpPr>
            <p:spPr bwMode="auto">
              <a:xfrm>
                <a:off x="3754" y="128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59" name="Line 1580"/>
              <p:cNvSpPr>
                <a:spLocks noChangeShapeType="1"/>
              </p:cNvSpPr>
              <p:nvPr/>
            </p:nvSpPr>
            <p:spPr bwMode="auto">
              <a:xfrm>
                <a:off x="3754" y="129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0" name="Line 1581"/>
              <p:cNvSpPr>
                <a:spLocks noChangeShapeType="1"/>
              </p:cNvSpPr>
              <p:nvPr/>
            </p:nvSpPr>
            <p:spPr bwMode="auto">
              <a:xfrm>
                <a:off x="3754" y="129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1" name="Line 1582"/>
              <p:cNvSpPr>
                <a:spLocks noChangeShapeType="1"/>
              </p:cNvSpPr>
              <p:nvPr/>
            </p:nvSpPr>
            <p:spPr bwMode="auto">
              <a:xfrm>
                <a:off x="3754" y="129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2" name="Line 1583"/>
              <p:cNvSpPr>
                <a:spLocks noChangeShapeType="1"/>
              </p:cNvSpPr>
              <p:nvPr/>
            </p:nvSpPr>
            <p:spPr bwMode="auto">
              <a:xfrm>
                <a:off x="3754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3" name="Line 1584"/>
              <p:cNvSpPr>
                <a:spLocks noChangeShapeType="1"/>
              </p:cNvSpPr>
              <p:nvPr/>
            </p:nvSpPr>
            <p:spPr bwMode="auto">
              <a:xfrm>
                <a:off x="3754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4" name="Line 1585"/>
              <p:cNvSpPr>
                <a:spLocks noChangeShapeType="1"/>
              </p:cNvSpPr>
              <p:nvPr/>
            </p:nvSpPr>
            <p:spPr bwMode="auto">
              <a:xfrm>
                <a:off x="3754" y="130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5" name="Line 1586"/>
              <p:cNvSpPr>
                <a:spLocks noChangeShapeType="1"/>
              </p:cNvSpPr>
              <p:nvPr/>
            </p:nvSpPr>
            <p:spPr bwMode="auto">
              <a:xfrm>
                <a:off x="3754" y="1302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6" name="Line 1587"/>
              <p:cNvSpPr>
                <a:spLocks noChangeShapeType="1"/>
              </p:cNvSpPr>
              <p:nvPr/>
            </p:nvSpPr>
            <p:spPr bwMode="auto">
              <a:xfrm>
                <a:off x="3754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7" name="Line 1588"/>
              <p:cNvSpPr>
                <a:spLocks noChangeShapeType="1"/>
              </p:cNvSpPr>
              <p:nvPr/>
            </p:nvSpPr>
            <p:spPr bwMode="auto">
              <a:xfrm>
                <a:off x="3754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8" name="Line 1589"/>
              <p:cNvSpPr>
                <a:spLocks noChangeShapeType="1"/>
              </p:cNvSpPr>
              <p:nvPr/>
            </p:nvSpPr>
            <p:spPr bwMode="auto">
              <a:xfrm>
                <a:off x="3754" y="130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69" name="Line 1590"/>
              <p:cNvSpPr>
                <a:spLocks noChangeShapeType="1"/>
              </p:cNvSpPr>
              <p:nvPr/>
            </p:nvSpPr>
            <p:spPr bwMode="auto">
              <a:xfrm>
                <a:off x="3754" y="130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0" name="Line 1591"/>
              <p:cNvSpPr>
                <a:spLocks noChangeShapeType="1"/>
              </p:cNvSpPr>
              <p:nvPr/>
            </p:nvSpPr>
            <p:spPr bwMode="auto">
              <a:xfrm>
                <a:off x="3754" y="131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1" name="Line 1592"/>
              <p:cNvSpPr>
                <a:spLocks noChangeShapeType="1"/>
              </p:cNvSpPr>
              <p:nvPr/>
            </p:nvSpPr>
            <p:spPr bwMode="auto">
              <a:xfrm>
                <a:off x="3754" y="131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2" name="Line 1593"/>
              <p:cNvSpPr>
                <a:spLocks noChangeShapeType="1"/>
              </p:cNvSpPr>
              <p:nvPr/>
            </p:nvSpPr>
            <p:spPr bwMode="auto">
              <a:xfrm flipH="1">
                <a:off x="3747" y="1315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3" name="Line 1594"/>
              <p:cNvSpPr>
                <a:spLocks noChangeShapeType="1"/>
              </p:cNvSpPr>
              <p:nvPr/>
            </p:nvSpPr>
            <p:spPr bwMode="auto">
              <a:xfrm>
                <a:off x="3747" y="132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4" name="Line 1595"/>
              <p:cNvSpPr>
                <a:spLocks noChangeShapeType="1"/>
              </p:cNvSpPr>
              <p:nvPr/>
            </p:nvSpPr>
            <p:spPr bwMode="auto">
              <a:xfrm>
                <a:off x="3747" y="132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5" name="Line 1596"/>
              <p:cNvSpPr>
                <a:spLocks noChangeShapeType="1"/>
              </p:cNvSpPr>
              <p:nvPr/>
            </p:nvSpPr>
            <p:spPr bwMode="auto">
              <a:xfrm flipH="1">
                <a:off x="3740" y="1322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6" name="Line 1597"/>
              <p:cNvSpPr>
                <a:spLocks noChangeShapeType="1"/>
              </p:cNvSpPr>
              <p:nvPr/>
            </p:nvSpPr>
            <p:spPr bwMode="auto">
              <a:xfrm>
                <a:off x="3740" y="132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7" name="Line 1598"/>
              <p:cNvSpPr>
                <a:spLocks noChangeShapeType="1"/>
              </p:cNvSpPr>
              <p:nvPr/>
            </p:nvSpPr>
            <p:spPr bwMode="auto">
              <a:xfrm>
                <a:off x="3740" y="132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8" name="Line 1599"/>
              <p:cNvSpPr>
                <a:spLocks noChangeShapeType="1"/>
              </p:cNvSpPr>
              <p:nvPr/>
            </p:nvSpPr>
            <p:spPr bwMode="auto">
              <a:xfrm flipH="1">
                <a:off x="3733" y="132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79" name="Line 1600"/>
              <p:cNvSpPr>
                <a:spLocks noChangeShapeType="1"/>
              </p:cNvSpPr>
              <p:nvPr/>
            </p:nvSpPr>
            <p:spPr bwMode="auto">
              <a:xfrm>
                <a:off x="3733" y="132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0" name="Line 1601"/>
              <p:cNvSpPr>
                <a:spLocks noChangeShapeType="1"/>
              </p:cNvSpPr>
              <p:nvPr/>
            </p:nvSpPr>
            <p:spPr bwMode="auto">
              <a:xfrm flipH="1">
                <a:off x="3726" y="133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1" name="Line 1602"/>
              <p:cNvSpPr>
                <a:spLocks noChangeShapeType="1"/>
              </p:cNvSpPr>
              <p:nvPr/>
            </p:nvSpPr>
            <p:spPr bwMode="auto">
              <a:xfrm>
                <a:off x="3726" y="133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2" name="Line 1603"/>
              <p:cNvSpPr>
                <a:spLocks noChangeShapeType="1"/>
              </p:cNvSpPr>
              <p:nvPr/>
            </p:nvSpPr>
            <p:spPr bwMode="auto">
              <a:xfrm>
                <a:off x="3726" y="1336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3" name="Line 1604"/>
              <p:cNvSpPr>
                <a:spLocks noChangeShapeType="1"/>
              </p:cNvSpPr>
              <p:nvPr/>
            </p:nvSpPr>
            <p:spPr bwMode="auto">
              <a:xfrm flipH="1">
                <a:off x="3720" y="1342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4" name="Line 1605"/>
              <p:cNvSpPr>
                <a:spLocks noChangeShapeType="1"/>
              </p:cNvSpPr>
              <p:nvPr/>
            </p:nvSpPr>
            <p:spPr bwMode="auto">
              <a:xfrm>
                <a:off x="3720" y="134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5" name="Line 1606"/>
              <p:cNvSpPr>
                <a:spLocks noChangeShapeType="1"/>
              </p:cNvSpPr>
              <p:nvPr/>
            </p:nvSpPr>
            <p:spPr bwMode="auto">
              <a:xfrm flipH="1">
                <a:off x="3713" y="1342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6" name="Line 1607"/>
              <p:cNvSpPr>
                <a:spLocks noChangeShapeType="1"/>
              </p:cNvSpPr>
              <p:nvPr/>
            </p:nvSpPr>
            <p:spPr bwMode="auto">
              <a:xfrm>
                <a:off x="3713" y="134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7" name="Line 1608"/>
              <p:cNvSpPr>
                <a:spLocks noChangeShapeType="1"/>
              </p:cNvSpPr>
              <p:nvPr/>
            </p:nvSpPr>
            <p:spPr bwMode="auto">
              <a:xfrm flipH="1">
                <a:off x="3706" y="134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8" name="Line 1609"/>
              <p:cNvSpPr>
                <a:spLocks noChangeShapeType="1"/>
              </p:cNvSpPr>
              <p:nvPr/>
            </p:nvSpPr>
            <p:spPr bwMode="auto">
              <a:xfrm flipH="1">
                <a:off x="3699" y="1349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89" name="Line 1610"/>
              <p:cNvSpPr>
                <a:spLocks noChangeShapeType="1"/>
              </p:cNvSpPr>
              <p:nvPr/>
            </p:nvSpPr>
            <p:spPr bwMode="auto">
              <a:xfrm>
                <a:off x="3699" y="135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0" name="Line 1611"/>
              <p:cNvSpPr>
                <a:spLocks noChangeShapeType="1"/>
              </p:cNvSpPr>
              <p:nvPr/>
            </p:nvSpPr>
            <p:spPr bwMode="auto">
              <a:xfrm flipH="1">
                <a:off x="3692" y="135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1" name="Line 1612"/>
              <p:cNvSpPr>
                <a:spLocks noChangeShapeType="1"/>
              </p:cNvSpPr>
              <p:nvPr/>
            </p:nvSpPr>
            <p:spPr bwMode="auto">
              <a:xfrm>
                <a:off x="3692" y="135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2" name="Line 1613"/>
              <p:cNvSpPr>
                <a:spLocks noChangeShapeType="1"/>
              </p:cNvSpPr>
              <p:nvPr/>
            </p:nvSpPr>
            <p:spPr bwMode="auto">
              <a:xfrm flipH="1">
                <a:off x="3686" y="1356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3" name="Line 1614"/>
              <p:cNvSpPr>
                <a:spLocks noChangeShapeType="1"/>
              </p:cNvSpPr>
              <p:nvPr/>
            </p:nvSpPr>
            <p:spPr bwMode="auto">
              <a:xfrm>
                <a:off x="3686" y="136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4" name="Line 1615"/>
              <p:cNvSpPr>
                <a:spLocks noChangeShapeType="1"/>
              </p:cNvSpPr>
              <p:nvPr/>
            </p:nvSpPr>
            <p:spPr bwMode="auto">
              <a:xfrm flipH="1">
                <a:off x="3679" y="1363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5" name="Line 1616"/>
              <p:cNvSpPr>
                <a:spLocks noChangeShapeType="1"/>
              </p:cNvSpPr>
              <p:nvPr/>
            </p:nvSpPr>
            <p:spPr bwMode="auto">
              <a:xfrm>
                <a:off x="3679" y="1363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6" name="Line 1617"/>
              <p:cNvSpPr>
                <a:spLocks noChangeShapeType="1"/>
              </p:cNvSpPr>
              <p:nvPr/>
            </p:nvSpPr>
            <p:spPr bwMode="auto">
              <a:xfrm flipH="1">
                <a:off x="3672" y="136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7" name="Line 1618"/>
              <p:cNvSpPr>
                <a:spLocks noChangeShapeType="1"/>
              </p:cNvSpPr>
              <p:nvPr/>
            </p:nvSpPr>
            <p:spPr bwMode="auto">
              <a:xfrm>
                <a:off x="3672" y="136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8" name="Line 1619"/>
              <p:cNvSpPr>
                <a:spLocks noChangeShapeType="1"/>
              </p:cNvSpPr>
              <p:nvPr/>
            </p:nvSpPr>
            <p:spPr bwMode="auto">
              <a:xfrm flipH="1">
                <a:off x="3665" y="1369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799" name="Line 1620"/>
              <p:cNvSpPr>
                <a:spLocks noChangeShapeType="1"/>
              </p:cNvSpPr>
              <p:nvPr/>
            </p:nvSpPr>
            <p:spPr bwMode="auto">
              <a:xfrm>
                <a:off x="3665" y="137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0" name="Line 1621"/>
              <p:cNvSpPr>
                <a:spLocks noChangeShapeType="1"/>
              </p:cNvSpPr>
              <p:nvPr/>
            </p:nvSpPr>
            <p:spPr bwMode="auto">
              <a:xfrm flipH="1">
                <a:off x="3658" y="137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1" name="Line 1622"/>
              <p:cNvSpPr>
                <a:spLocks noChangeShapeType="1"/>
              </p:cNvSpPr>
              <p:nvPr/>
            </p:nvSpPr>
            <p:spPr bwMode="auto">
              <a:xfrm>
                <a:off x="3658" y="1376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2" name="Line 1623"/>
              <p:cNvSpPr>
                <a:spLocks noChangeShapeType="1"/>
              </p:cNvSpPr>
              <p:nvPr/>
            </p:nvSpPr>
            <p:spPr bwMode="auto">
              <a:xfrm>
                <a:off x="3658" y="138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3" name="Line 1624"/>
              <p:cNvSpPr>
                <a:spLocks noChangeShapeType="1"/>
              </p:cNvSpPr>
              <p:nvPr/>
            </p:nvSpPr>
            <p:spPr bwMode="auto">
              <a:xfrm flipH="1">
                <a:off x="3652" y="138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4" name="Line 1625"/>
              <p:cNvSpPr>
                <a:spLocks noChangeShapeType="1"/>
              </p:cNvSpPr>
              <p:nvPr/>
            </p:nvSpPr>
            <p:spPr bwMode="auto">
              <a:xfrm>
                <a:off x="3652" y="138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5" name="Line 1626"/>
              <p:cNvSpPr>
                <a:spLocks noChangeShapeType="1"/>
              </p:cNvSpPr>
              <p:nvPr/>
            </p:nvSpPr>
            <p:spPr bwMode="auto">
              <a:xfrm>
                <a:off x="3652" y="1383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6" name="Line 1627"/>
              <p:cNvSpPr>
                <a:spLocks noChangeShapeType="1"/>
              </p:cNvSpPr>
              <p:nvPr/>
            </p:nvSpPr>
            <p:spPr bwMode="auto">
              <a:xfrm flipH="1">
                <a:off x="3645" y="139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7" name="Line 1628"/>
              <p:cNvSpPr>
                <a:spLocks noChangeShapeType="1"/>
              </p:cNvSpPr>
              <p:nvPr/>
            </p:nvSpPr>
            <p:spPr bwMode="auto">
              <a:xfrm>
                <a:off x="3645" y="139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8" name="Line 1629"/>
              <p:cNvSpPr>
                <a:spLocks noChangeShapeType="1"/>
              </p:cNvSpPr>
              <p:nvPr/>
            </p:nvSpPr>
            <p:spPr bwMode="auto">
              <a:xfrm>
                <a:off x="3645" y="139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09" name="Line 1630"/>
              <p:cNvSpPr>
                <a:spLocks noChangeShapeType="1"/>
              </p:cNvSpPr>
              <p:nvPr/>
            </p:nvSpPr>
            <p:spPr bwMode="auto">
              <a:xfrm>
                <a:off x="3645" y="139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0" name="Line 1631"/>
              <p:cNvSpPr>
                <a:spLocks noChangeShapeType="1"/>
              </p:cNvSpPr>
              <p:nvPr/>
            </p:nvSpPr>
            <p:spPr bwMode="auto">
              <a:xfrm>
                <a:off x="3645" y="139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1" name="Line 1632"/>
              <p:cNvSpPr>
                <a:spLocks noChangeShapeType="1"/>
              </p:cNvSpPr>
              <p:nvPr/>
            </p:nvSpPr>
            <p:spPr bwMode="auto">
              <a:xfrm>
                <a:off x="3645" y="1397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2" name="Line 1633"/>
              <p:cNvSpPr>
                <a:spLocks noChangeShapeType="1"/>
              </p:cNvSpPr>
              <p:nvPr/>
            </p:nvSpPr>
            <p:spPr bwMode="auto">
              <a:xfrm flipH="1">
                <a:off x="3638" y="1403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3" name="Line 1634"/>
              <p:cNvSpPr>
                <a:spLocks noChangeShapeType="1"/>
              </p:cNvSpPr>
              <p:nvPr/>
            </p:nvSpPr>
            <p:spPr bwMode="auto">
              <a:xfrm>
                <a:off x="3638" y="140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4" name="Line 1635"/>
              <p:cNvSpPr>
                <a:spLocks noChangeShapeType="1"/>
              </p:cNvSpPr>
              <p:nvPr/>
            </p:nvSpPr>
            <p:spPr bwMode="auto">
              <a:xfrm>
                <a:off x="3638" y="140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5" name="Line 1636"/>
              <p:cNvSpPr>
                <a:spLocks noChangeShapeType="1"/>
              </p:cNvSpPr>
              <p:nvPr/>
            </p:nvSpPr>
            <p:spPr bwMode="auto">
              <a:xfrm>
                <a:off x="3638" y="1403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6" name="Line 1637"/>
              <p:cNvSpPr>
                <a:spLocks noChangeShapeType="1"/>
              </p:cNvSpPr>
              <p:nvPr/>
            </p:nvSpPr>
            <p:spPr bwMode="auto">
              <a:xfrm>
                <a:off x="3638" y="141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7" name="Line 1638"/>
              <p:cNvSpPr>
                <a:spLocks noChangeShapeType="1"/>
              </p:cNvSpPr>
              <p:nvPr/>
            </p:nvSpPr>
            <p:spPr bwMode="auto">
              <a:xfrm>
                <a:off x="3638" y="141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8" name="Line 1639"/>
              <p:cNvSpPr>
                <a:spLocks noChangeShapeType="1"/>
              </p:cNvSpPr>
              <p:nvPr/>
            </p:nvSpPr>
            <p:spPr bwMode="auto">
              <a:xfrm>
                <a:off x="3645" y="141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19" name="Line 1640"/>
              <p:cNvSpPr>
                <a:spLocks noChangeShapeType="1"/>
              </p:cNvSpPr>
              <p:nvPr/>
            </p:nvSpPr>
            <p:spPr bwMode="auto">
              <a:xfrm>
                <a:off x="3645" y="141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0" name="Line 1641"/>
              <p:cNvSpPr>
                <a:spLocks noChangeShapeType="1"/>
              </p:cNvSpPr>
              <p:nvPr/>
            </p:nvSpPr>
            <p:spPr bwMode="auto">
              <a:xfrm>
                <a:off x="3645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1" name="Line 1642"/>
              <p:cNvSpPr>
                <a:spLocks noChangeShapeType="1"/>
              </p:cNvSpPr>
              <p:nvPr/>
            </p:nvSpPr>
            <p:spPr bwMode="auto">
              <a:xfrm>
                <a:off x="3645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2" name="Line 1643"/>
              <p:cNvSpPr>
                <a:spLocks noChangeShapeType="1"/>
              </p:cNvSpPr>
              <p:nvPr/>
            </p:nvSpPr>
            <p:spPr bwMode="auto">
              <a:xfrm>
                <a:off x="3645" y="141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3" name="Line 1644"/>
              <p:cNvSpPr>
                <a:spLocks noChangeShapeType="1"/>
              </p:cNvSpPr>
              <p:nvPr/>
            </p:nvSpPr>
            <p:spPr bwMode="auto">
              <a:xfrm>
                <a:off x="3645" y="1417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4" name="Line 1645"/>
              <p:cNvSpPr>
                <a:spLocks noChangeShapeType="1"/>
              </p:cNvSpPr>
              <p:nvPr/>
            </p:nvSpPr>
            <p:spPr bwMode="auto">
              <a:xfrm>
                <a:off x="3652" y="142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5" name="Line 1646"/>
              <p:cNvSpPr>
                <a:spLocks noChangeShapeType="1"/>
              </p:cNvSpPr>
              <p:nvPr/>
            </p:nvSpPr>
            <p:spPr bwMode="auto">
              <a:xfrm>
                <a:off x="3652" y="142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6" name="Line 1647"/>
              <p:cNvSpPr>
                <a:spLocks noChangeShapeType="1"/>
              </p:cNvSpPr>
              <p:nvPr/>
            </p:nvSpPr>
            <p:spPr bwMode="auto">
              <a:xfrm>
                <a:off x="3652" y="1424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7" name="Line 1648"/>
              <p:cNvSpPr>
                <a:spLocks noChangeShapeType="1"/>
              </p:cNvSpPr>
              <p:nvPr/>
            </p:nvSpPr>
            <p:spPr bwMode="auto">
              <a:xfrm>
                <a:off x="3658" y="143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8" name="Line 1649"/>
              <p:cNvSpPr>
                <a:spLocks noChangeShapeType="1"/>
              </p:cNvSpPr>
              <p:nvPr/>
            </p:nvSpPr>
            <p:spPr bwMode="auto">
              <a:xfrm>
                <a:off x="3658" y="143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29" name="Line 1650"/>
              <p:cNvSpPr>
                <a:spLocks noChangeShapeType="1"/>
              </p:cNvSpPr>
              <p:nvPr/>
            </p:nvSpPr>
            <p:spPr bwMode="auto">
              <a:xfrm>
                <a:off x="3665" y="143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0" name="Line 1651"/>
              <p:cNvSpPr>
                <a:spLocks noChangeShapeType="1"/>
              </p:cNvSpPr>
              <p:nvPr/>
            </p:nvSpPr>
            <p:spPr bwMode="auto">
              <a:xfrm>
                <a:off x="3665" y="1431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1" name="Line 1652"/>
              <p:cNvSpPr>
                <a:spLocks noChangeShapeType="1"/>
              </p:cNvSpPr>
              <p:nvPr/>
            </p:nvSpPr>
            <p:spPr bwMode="auto">
              <a:xfrm>
                <a:off x="3665" y="143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2" name="Line 1653"/>
              <p:cNvSpPr>
                <a:spLocks noChangeShapeType="1"/>
              </p:cNvSpPr>
              <p:nvPr/>
            </p:nvSpPr>
            <p:spPr bwMode="auto">
              <a:xfrm>
                <a:off x="3672" y="143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3" name="Line 1654"/>
              <p:cNvSpPr>
                <a:spLocks noChangeShapeType="1"/>
              </p:cNvSpPr>
              <p:nvPr/>
            </p:nvSpPr>
            <p:spPr bwMode="auto">
              <a:xfrm>
                <a:off x="3672" y="143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4" name="Line 1655"/>
              <p:cNvSpPr>
                <a:spLocks noChangeShapeType="1"/>
              </p:cNvSpPr>
              <p:nvPr/>
            </p:nvSpPr>
            <p:spPr bwMode="auto">
              <a:xfrm>
                <a:off x="3679" y="1437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5" name="Line 1656"/>
              <p:cNvSpPr>
                <a:spLocks noChangeShapeType="1"/>
              </p:cNvSpPr>
              <p:nvPr/>
            </p:nvSpPr>
            <p:spPr bwMode="auto">
              <a:xfrm>
                <a:off x="3679" y="1444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6" name="Line 1657"/>
              <p:cNvSpPr>
                <a:spLocks noChangeShapeType="1"/>
              </p:cNvSpPr>
              <p:nvPr/>
            </p:nvSpPr>
            <p:spPr bwMode="auto">
              <a:xfrm>
                <a:off x="3686" y="144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7" name="Line 1658"/>
              <p:cNvSpPr>
                <a:spLocks noChangeShapeType="1"/>
              </p:cNvSpPr>
              <p:nvPr/>
            </p:nvSpPr>
            <p:spPr bwMode="auto">
              <a:xfrm>
                <a:off x="3686" y="1444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8" name="Line 1659"/>
              <p:cNvSpPr>
                <a:spLocks noChangeShapeType="1"/>
              </p:cNvSpPr>
              <p:nvPr/>
            </p:nvSpPr>
            <p:spPr bwMode="auto">
              <a:xfrm>
                <a:off x="3692" y="144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39" name="Line 1660"/>
              <p:cNvSpPr>
                <a:spLocks noChangeShapeType="1"/>
              </p:cNvSpPr>
              <p:nvPr/>
            </p:nvSpPr>
            <p:spPr bwMode="auto">
              <a:xfrm>
                <a:off x="3692" y="145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0" name="Line 1661"/>
              <p:cNvSpPr>
                <a:spLocks noChangeShapeType="1"/>
              </p:cNvSpPr>
              <p:nvPr/>
            </p:nvSpPr>
            <p:spPr bwMode="auto">
              <a:xfrm>
                <a:off x="3699" y="145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1" name="Line 1662"/>
              <p:cNvSpPr>
                <a:spLocks noChangeShapeType="1"/>
              </p:cNvSpPr>
              <p:nvPr/>
            </p:nvSpPr>
            <p:spPr bwMode="auto">
              <a:xfrm>
                <a:off x="3706" y="145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2" name="Line 1663"/>
              <p:cNvSpPr>
                <a:spLocks noChangeShapeType="1"/>
              </p:cNvSpPr>
              <p:nvPr/>
            </p:nvSpPr>
            <p:spPr bwMode="auto">
              <a:xfrm>
                <a:off x="3706" y="145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3" name="Line 1664"/>
              <p:cNvSpPr>
                <a:spLocks noChangeShapeType="1"/>
              </p:cNvSpPr>
              <p:nvPr/>
            </p:nvSpPr>
            <p:spPr bwMode="auto">
              <a:xfrm>
                <a:off x="3713" y="145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4" name="Line 1665"/>
              <p:cNvSpPr>
                <a:spLocks noChangeShapeType="1"/>
              </p:cNvSpPr>
              <p:nvPr/>
            </p:nvSpPr>
            <p:spPr bwMode="auto">
              <a:xfrm>
                <a:off x="3713" y="145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5" name="Line 1666"/>
              <p:cNvSpPr>
                <a:spLocks noChangeShapeType="1"/>
              </p:cNvSpPr>
              <p:nvPr/>
            </p:nvSpPr>
            <p:spPr bwMode="auto">
              <a:xfrm>
                <a:off x="3720" y="145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6" name="Line 1667"/>
              <p:cNvSpPr>
                <a:spLocks noChangeShapeType="1"/>
              </p:cNvSpPr>
              <p:nvPr/>
            </p:nvSpPr>
            <p:spPr bwMode="auto">
              <a:xfrm>
                <a:off x="3720" y="1458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7" name="Line 1668"/>
              <p:cNvSpPr>
                <a:spLocks noChangeShapeType="1"/>
              </p:cNvSpPr>
              <p:nvPr/>
            </p:nvSpPr>
            <p:spPr bwMode="auto">
              <a:xfrm>
                <a:off x="3726" y="146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8" name="Line 1669"/>
              <p:cNvSpPr>
                <a:spLocks noChangeShapeType="1"/>
              </p:cNvSpPr>
              <p:nvPr/>
            </p:nvSpPr>
            <p:spPr bwMode="auto">
              <a:xfrm>
                <a:off x="3726" y="1465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49" name="Line 1670"/>
              <p:cNvSpPr>
                <a:spLocks noChangeShapeType="1"/>
              </p:cNvSpPr>
              <p:nvPr/>
            </p:nvSpPr>
            <p:spPr bwMode="auto">
              <a:xfrm>
                <a:off x="3733" y="146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0" name="Line 1671"/>
              <p:cNvSpPr>
                <a:spLocks noChangeShapeType="1"/>
              </p:cNvSpPr>
              <p:nvPr/>
            </p:nvSpPr>
            <p:spPr bwMode="auto">
              <a:xfrm>
                <a:off x="3733" y="1465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1" name="Line 1672"/>
              <p:cNvSpPr>
                <a:spLocks noChangeShapeType="1"/>
              </p:cNvSpPr>
              <p:nvPr/>
            </p:nvSpPr>
            <p:spPr bwMode="auto">
              <a:xfrm>
                <a:off x="3733" y="147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2" name="Line 1673"/>
              <p:cNvSpPr>
                <a:spLocks noChangeShapeType="1"/>
              </p:cNvSpPr>
              <p:nvPr/>
            </p:nvSpPr>
            <p:spPr bwMode="auto">
              <a:xfrm>
                <a:off x="3740" y="147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3" name="Line 1674"/>
              <p:cNvSpPr>
                <a:spLocks noChangeShapeType="1"/>
              </p:cNvSpPr>
              <p:nvPr/>
            </p:nvSpPr>
            <p:spPr bwMode="auto">
              <a:xfrm>
                <a:off x="3740" y="147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4" name="Line 1675"/>
              <p:cNvSpPr>
                <a:spLocks noChangeShapeType="1"/>
              </p:cNvSpPr>
              <p:nvPr/>
            </p:nvSpPr>
            <p:spPr bwMode="auto">
              <a:xfrm>
                <a:off x="3747" y="1471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5" name="Line 1676"/>
              <p:cNvSpPr>
                <a:spLocks noChangeShapeType="1"/>
              </p:cNvSpPr>
              <p:nvPr/>
            </p:nvSpPr>
            <p:spPr bwMode="auto">
              <a:xfrm>
                <a:off x="3747" y="147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6" name="Line 1677"/>
              <p:cNvSpPr>
                <a:spLocks noChangeShapeType="1"/>
              </p:cNvSpPr>
              <p:nvPr/>
            </p:nvSpPr>
            <p:spPr bwMode="auto">
              <a:xfrm>
                <a:off x="3747" y="147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7" name="Line 1678"/>
              <p:cNvSpPr>
                <a:spLocks noChangeShapeType="1"/>
              </p:cNvSpPr>
              <p:nvPr/>
            </p:nvSpPr>
            <p:spPr bwMode="auto">
              <a:xfrm>
                <a:off x="3754" y="1478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8" name="Line 1679"/>
              <p:cNvSpPr>
                <a:spLocks noChangeShapeType="1"/>
              </p:cNvSpPr>
              <p:nvPr/>
            </p:nvSpPr>
            <p:spPr bwMode="auto">
              <a:xfrm>
                <a:off x="3754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59" name="Line 1680"/>
              <p:cNvSpPr>
                <a:spLocks noChangeShapeType="1"/>
              </p:cNvSpPr>
              <p:nvPr/>
            </p:nvSpPr>
            <p:spPr bwMode="auto">
              <a:xfrm>
                <a:off x="3754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0" name="Line 1681"/>
              <p:cNvSpPr>
                <a:spLocks noChangeShapeType="1"/>
              </p:cNvSpPr>
              <p:nvPr/>
            </p:nvSpPr>
            <p:spPr bwMode="auto">
              <a:xfrm>
                <a:off x="3754" y="148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1" name="Line 1682"/>
              <p:cNvSpPr>
                <a:spLocks noChangeShapeType="1"/>
              </p:cNvSpPr>
              <p:nvPr/>
            </p:nvSpPr>
            <p:spPr bwMode="auto">
              <a:xfrm>
                <a:off x="3754" y="148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2" name="Line 1683"/>
              <p:cNvSpPr>
                <a:spLocks noChangeShapeType="1"/>
              </p:cNvSpPr>
              <p:nvPr/>
            </p:nvSpPr>
            <p:spPr bwMode="auto">
              <a:xfrm>
                <a:off x="3754" y="1492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3" name="Line 1684"/>
              <p:cNvSpPr>
                <a:spLocks noChangeShapeType="1"/>
              </p:cNvSpPr>
              <p:nvPr/>
            </p:nvSpPr>
            <p:spPr bwMode="auto">
              <a:xfrm>
                <a:off x="3760" y="149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4" name="Line 1685"/>
              <p:cNvSpPr>
                <a:spLocks noChangeShapeType="1"/>
              </p:cNvSpPr>
              <p:nvPr/>
            </p:nvSpPr>
            <p:spPr bwMode="auto">
              <a:xfrm>
                <a:off x="3760" y="149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5" name="Line 1686"/>
              <p:cNvSpPr>
                <a:spLocks noChangeShapeType="1"/>
              </p:cNvSpPr>
              <p:nvPr/>
            </p:nvSpPr>
            <p:spPr bwMode="auto">
              <a:xfrm>
                <a:off x="3760" y="149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6" name="Line 1687"/>
              <p:cNvSpPr>
                <a:spLocks noChangeShapeType="1"/>
              </p:cNvSpPr>
              <p:nvPr/>
            </p:nvSpPr>
            <p:spPr bwMode="auto">
              <a:xfrm>
                <a:off x="3760" y="149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7" name="Line 1688"/>
              <p:cNvSpPr>
                <a:spLocks noChangeShapeType="1"/>
              </p:cNvSpPr>
              <p:nvPr/>
            </p:nvSpPr>
            <p:spPr bwMode="auto">
              <a:xfrm flipH="1">
                <a:off x="3754" y="1499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8" name="Line 1689"/>
              <p:cNvSpPr>
                <a:spLocks noChangeShapeType="1"/>
              </p:cNvSpPr>
              <p:nvPr/>
            </p:nvSpPr>
            <p:spPr bwMode="auto">
              <a:xfrm>
                <a:off x="3754" y="1499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69" name="Line 1690"/>
              <p:cNvSpPr>
                <a:spLocks noChangeShapeType="1"/>
              </p:cNvSpPr>
              <p:nvPr/>
            </p:nvSpPr>
            <p:spPr bwMode="auto">
              <a:xfrm>
                <a:off x="3754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0" name="Line 1691"/>
              <p:cNvSpPr>
                <a:spLocks noChangeShapeType="1"/>
              </p:cNvSpPr>
              <p:nvPr/>
            </p:nvSpPr>
            <p:spPr bwMode="auto">
              <a:xfrm>
                <a:off x="3754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1" name="Line 1692"/>
              <p:cNvSpPr>
                <a:spLocks noChangeShapeType="1"/>
              </p:cNvSpPr>
              <p:nvPr/>
            </p:nvSpPr>
            <p:spPr bwMode="auto">
              <a:xfrm>
                <a:off x="3754" y="1505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2" name="Line 1693"/>
              <p:cNvSpPr>
                <a:spLocks noChangeShapeType="1"/>
              </p:cNvSpPr>
              <p:nvPr/>
            </p:nvSpPr>
            <p:spPr bwMode="auto">
              <a:xfrm>
                <a:off x="3754" y="1505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3" name="Line 1694"/>
              <p:cNvSpPr>
                <a:spLocks noChangeShapeType="1"/>
              </p:cNvSpPr>
              <p:nvPr/>
            </p:nvSpPr>
            <p:spPr bwMode="auto">
              <a:xfrm flipH="1">
                <a:off x="3747" y="1512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4" name="Line 1695"/>
              <p:cNvSpPr>
                <a:spLocks noChangeShapeType="1"/>
              </p:cNvSpPr>
              <p:nvPr/>
            </p:nvSpPr>
            <p:spPr bwMode="auto">
              <a:xfrm>
                <a:off x="3747" y="1512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5" name="Line 1696"/>
              <p:cNvSpPr>
                <a:spLocks noChangeShapeType="1"/>
              </p:cNvSpPr>
              <p:nvPr/>
            </p:nvSpPr>
            <p:spPr bwMode="auto">
              <a:xfrm>
                <a:off x="3747" y="1512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6" name="Line 1697"/>
              <p:cNvSpPr>
                <a:spLocks noChangeShapeType="1"/>
              </p:cNvSpPr>
              <p:nvPr/>
            </p:nvSpPr>
            <p:spPr bwMode="auto">
              <a:xfrm flipH="1">
                <a:off x="3740" y="151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7" name="Line 1698"/>
              <p:cNvSpPr>
                <a:spLocks noChangeShapeType="1"/>
              </p:cNvSpPr>
              <p:nvPr/>
            </p:nvSpPr>
            <p:spPr bwMode="auto">
              <a:xfrm>
                <a:off x="3740" y="151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8" name="Line 1699"/>
              <p:cNvSpPr>
                <a:spLocks noChangeShapeType="1"/>
              </p:cNvSpPr>
              <p:nvPr/>
            </p:nvSpPr>
            <p:spPr bwMode="auto">
              <a:xfrm>
                <a:off x="3740" y="151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79" name="Line 1700"/>
              <p:cNvSpPr>
                <a:spLocks noChangeShapeType="1"/>
              </p:cNvSpPr>
              <p:nvPr/>
            </p:nvSpPr>
            <p:spPr bwMode="auto">
              <a:xfrm flipH="1">
                <a:off x="3733" y="152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0" name="Line 1701"/>
              <p:cNvSpPr>
                <a:spLocks noChangeShapeType="1"/>
              </p:cNvSpPr>
              <p:nvPr/>
            </p:nvSpPr>
            <p:spPr bwMode="auto">
              <a:xfrm>
                <a:off x="3733" y="152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1" name="Line 1702"/>
              <p:cNvSpPr>
                <a:spLocks noChangeShapeType="1"/>
              </p:cNvSpPr>
              <p:nvPr/>
            </p:nvSpPr>
            <p:spPr bwMode="auto">
              <a:xfrm flipH="1">
                <a:off x="3726" y="152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2" name="Line 1703"/>
              <p:cNvSpPr>
                <a:spLocks noChangeShapeType="1"/>
              </p:cNvSpPr>
              <p:nvPr/>
            </p:nvSpPr>
            <p:spPr bwMode="auto">
              <a:xfrm>
                <a:off x="3726" y="1526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3" name="Line 1704"/>
              <p:cNvSpPr>
                <a:spLocks noChangeShapeType="1"/>
              </p:cNvSpPr>
              <p:nvPr/>
            </p:nvSpPr>
            <p:spPr bwMode="auto">
              <a:xfrm flipH="1">
                <a:off x="3720" y="153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4" name="Line 1705"/>
              <p:cNvSpPr>
                <a:spLocks noChangeShapeType="1"/>
              </p:cNvSpPr>
              <p:nvPr/>
            </p:nvSpPr>
            <p:spPr bwMode="auto">
              <a:xfrm>
                <a:off x="3720" y="153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5" name="Line 1706"/>
              <p:cNvSpPr>
                <a:spLocks noChangeShapeType="1"/>
              </p:cNvSpPr>
              <p:nvPr/>
            </p:nvSpPr>
            <p:spPr bwMode="auto">
              <a:xfrm flipH="1">
                <a:off x="3713" y="1533"/>
                <a:ext cx="7" cy="6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6" name="Line 1707"/>
              <p:cNvSpPr>
                <a:spLocks noChangeShapeType="1"/>
              </p:cNvSpPr>
              <p:nvPr/>
            </p:nvSpPr>
            <p:spPr bwMode="auto">
              <a:xfrm>
                <a:off x="3713" y="1539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7" name="Line 1708"/>
              <p:cNvSpPr>
                <a:spLocks noChangeShapeType="1"/>
              </p:cNvSpPr>
              <p:nvPr/>
            </p:nvSpPr>
            <p:spPr bwMode="auto">
              <a:xfrm flipH="1">
                <a:off x="3706" y="1539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8" name="Line 1709"/>
              <p:cNvSpPr>
                <a:spLocks noChangeShapeType="1"/>
              </p:cNvSpPr>
              <p:nvPr/>
            </p:nvSpPr>
            <p:spPr bwMode="auto">
              <a:xfrm>
                <a:off x="3706" y="1539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89" name="Line 1710"/>
              <p:cNvSpPr>
                <a:spLocks noChangeShapeType="1"/>
              </p:cNvSpPr>
              <p:nvPr/>
            </p:nvSpPr>
            <p:spPr bwMode="auto">
              <a:xfrm flipH="1">
                <a:off x="3699" y="1546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0" name="Line 1711"/>
              <p:cNvSpPr>
                <a:spLocks noChangeShapeType="1"/>
              </p:cNvSpPr>
              <p:nvPr/>
            </p:nvSpPr>
            <p:spPr bwMode="auto">
              <a:xfrm>
                <a:off x="3699" y="1546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1" name="Line 1712"/>
              <p:cNvSpPr>
                <a:spLocks noChangeShapeType="1"/>
              </p:cNvSpPr>
              <p:nvPr/>
            </p:nvSpPr>
            <p:spPr bwMode="auto">
              <a:xfrm flipH="1">
                <a:off x="3692" y="1546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2" name="Line 1713"/>
              <p:cNvSpPr>
                <a:spLocks noChangeShapeType="1"/>
              </p:cNvSpPr>
              <p:nvPr/>
            </p:nvSpPr>
            <p:spPr bwMode="auto">
              <a:xfrm flipH="1">
                <a:off x="3686" y="1553"/>
                <a:ext cx="6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3" name="Line 1714"/>
              <p:cNvSpPr>
                <a:spLocks noChangeShapeType="1"/>
              </p:cNvSpPr>
              <p:nvPr/>
            </p:nvSpPr>
            <p:spPr bwMode="auto">
              <a:xfrm>
                <a:off x="3686" y="155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4" name="Line 1715"/>
              <p:cNvSpPr>
                <a:spLocks noChangeShapeType="1"/>
              </p:cNvSpPr>
              <p:nvPr/>
            </p:nvSpPr>
            <p:spPr bwMode="auto">
              <a:xfrm flipH="1">
                <a:off x="3679" y="1553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5" name="Line 1716"/>
              <p:cNvSpPr>
                <a:spLocks noChangeShapeType="1"/>
              </p:cNvSpPr>
              <p:nvPr/>
            </p:nvSpPr>
            <p:spPr bwMode="auto">
              <a:xfrm>
                <a:off x="3679" y="156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6" name="Line 1717"/>
              <p:cNvSpPr>
                <a:spLocks noChangeShapeType="1"/>
              </p:cNvSpPr>
              <p:nvPr/>
            </p:nvSpPr>
            <p:spPr bwMode="auto">
              <a:xfrm flipH="1">
                <a:off x="3672" y="1560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7" name="Line 1718"/>
              <p:cNvSpPr>
                <a:spLocks noChangeShapeType="1"/>
              </p:cNvSpPr>
              <p:nvPr/>
            </p:nvSpPr>
            <p:spPr bwMode="auto">
              <a:xfrm>
                <a:off x="3672" y="1560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8" name="Line 1719"/>
              <p:cNvSpPr>
                <a:spLocks noChangeShapeType="1"/>
              </p:cNvSpPr>
              <p:nvPr/>
            </p:nvSpPr>
            <p:spPr bwMode="auto">
              <a:xfrm>
                <a:off x="3672" y="156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899" name="Line 1720"/>
              <p:cNvSpPr>
                <a:spLocks noChangeShapeType="1"/>
              </p:cNvSpPr>
              <p:nvPr/>
            </p:nvSpPr>
            <p:spPr bwMode="auto">
              <a:xfrm flipH="1">
                <a:off x="3665" y="1567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0" name="Line 1721"/>
              <p:cNvSpPr>
                <a:spLocks noChangeShapeType="1"/>
              </p:cNvSpPr>
              <p:nvPr/>
            </p:nvSpPr>
            <p:spPr bwMode="auto">
              <a:xfrm>
                <a:off x="3665" y="156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1" name="Line 1722"/>
              <p:cNvSpPr>
                <a:spLocks noChangeShapeType="1"/>
              </p:cNvSpPr>
              <p:nvPr/>
            </p:nvSpPr>
            <p:spPr bwMode="auto">
              <a:xfrm flipH="1">
                <a:off x="3658" y="1567"/>
                <a:ext cx="7" cy="6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2" name="Line 1723"/>
              <p:cNvSpPr>
                <a:spLocks noChangeShapeType="1"/>
              </p:cNvSpPr>
              <p:nvPr/>
            </p:nvSpPr>
            <p:spPr bwMode="auto">
              <a:xfrm>
                <a:off x="3658" y="157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3" name="Line 1724"/>
              <p:cNvSpPr>
                <a:spLocks noChangeShapeType="1"/>
              </p:cNvSpPr>
              <p:nvPr/>
            </p:nvSpPr>
            <p:spPr bwMode="auto">
              <a:xfrm>
                <a:off x="3658" y="1573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4" name="Line 1725"/>
              <p:cNvSpPr>
                <a:spLocks noChangeShapeType="1"/>
              </p:cNvSpPr>
              <p:nvPr/>
            </p:nvSpPr>
            <p:spPr bwMode="auto">
              <a:xfrm flipH="1">
                <a:off x="3652" y="1573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5" name="Line 1726"/>
              <p:cNvSpPr>
                <a:spLocks noChangeShapeType="1"/>
              </p:cNvSpPr>
              <p:nvPr/>
            </p:nvSpPr>
            <p:spPr bwMode="auto">
              <a:xfrm>
                <a:off x="3652" y="158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6" name="Line 1727"/>
              <p:cNvSpPr>
                <a:spLocks noChangeShapeType="1"/>
              </p:cNvSpPr>
              <p:nvPr/>
            </p:nvSpPr>
            <p:spPr bwMode="auto">
              <a:xfrm>
                <a:off x="3652" y="1580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7" name="Line 1728"/>
              <p:cNvSpPr>
                <a:spLocks noChangeShapeType="1"/>
              </p:cNvSpPr>
              <p:nvPr/>
            </p:nvSpPr>
            <p:spPr bwMode="auto">
              <a:xfrm flipH="1">
                <a:off x="3645" y="1580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8" name="Line 1729"/>
              <p:cNvSpPr>
                <a:spLocks noChangeShapeType="1"/>
              </p:cNvSpPr>
              <p:nvPr/>
            </p:nvSpPr>
            <p:spPr bwMode="auto">
              <a:xfrm>
                <a:off x="3645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09" name="Line 1730"/>
              <p:cNvSpPr>
                <a:spLocks noChangeShapeType="1"/>
              </p:cNvSpPr>
              <p:nvPr/>
            </p:nvSpPr>
            <p:spPr bwMode="auto">
              <a:xfrm>
                <a:off x="3645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0" name="Line 1731"/>
              <p:cNvSpPr>
                <a:spLocks noChangeShapeType="1"/>
              </p:cNvSpPr>
              <p:nvPr/>
            </p:nvSpPr>
            <p:spPr bwMode="auto">
              <a:xfrm>
                <a:off x="3645" y="158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1" name="Line 1732"/>
              <p:cNvSpPr>
                <a:spLocks noChangeShapeType="1"/>
              </p:cNvSpPr>
              <p:nvPr/>
            </p:nvSpPr>
            <p:spPr bwMode="auto">
              <a:xfrm>
                <a:off x="3645" y="1587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2" name="Line 1733"/>
              <p:cNvSpPr>
                <a:spLocks noChangeShapeType="1"/>
              </p:cNvSpPr>
              <p:nvPr/>
            </p:nvSpPr>
            <p:spPr bwMode="auto">
              <a:xfrm>
                <a:off x="3645" y="159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3" name="Line 1734"/>
              <p:cNvSpPr>
                <a:spLocks noChangeShapeType="1"/>
              </p:cNvSpPr>
              <p:nvPr/>
            </p:nvSpPr>
            <p:spPr bwMode="auto">
              <a:xfrm>
                <a:off x="3645" y="159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4" name="Line 1735"/>
              <p:cNvSpPr>
                <a:spLocks noChangeShapeType="1"/>
              </p:cNvSpPr>
              <p:nvPr/>
            </p:nvSpPr>
            <p:spPr bwMode="auto">
              <a:xfrm>
                <a:off x="3645" y="1594"/>
                <a:ext cx="1" cy="7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5" name="Line 1736"/>
              <p:cNvSpPr>
                <a:spLocks noChangeShapeType="1"/>
              </p:cNvSpPr>
              <p:nvPr/>
            </p:nvSpPr>
            <p:spPr bwMode="auto">
              <a:xfrm>
                <a:off x="3645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6" name="Line 1737"/>
              <p:cNvSpPr>
                <a:spLocks noChangeShapeType="1"/>
              </p:cNvSpPr>
              <p:nvPr/>
            </p:nvSpPr>
            <p:spPr bwMode="auto">
              <a:xfrm>
                <a:off x="3645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7" name="Line 1738"/>
              <p:cNvSpPr>
                <a:spLocks noChangeShapeType="1"/>
              </p:cNvSpPr>
              <p:nvPr/>
            </p:nvSpPr>
            <p:spPr bwMode="auto">
              <a:xfrm>
                <a:off x="3645" y="160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8" name="Line 1739"/>
              <p:cNvSpPr>
                <a:spLocks noChangeShapeType="1"/>
              </p:cNvSpPr>
              <p:nvPr/>
            </p:nvSpPr>
            <p:spPr bwMode="auto">
              <a:xfrm>
                <a:off x="3645" y="1601"/>
                <a:ext cx="1" cy="6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19" name="Line 1740"/>
              <p:cNvSpPr>
                <a:spLocks noChangeShapeType="1"/>
              </p:cNvSpPr>
              <p:nvPr/>
            </p:nvSpPr>
            <p:spPr bwMode="auto">
              <a:xfrm>
                <a:off x="3645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0" name="Line 1741"/>
              <p:cNvSpPr>
                <a:spLocks noChangeShapeType="1"/>
              </p:cNvSpPr>
              <p:nvPr/>
            </p:nvSpPr>
            <p:spPr bwMode="auto">
              <a:xfrm>
                <a:off x="3645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1" name="Line 1742"/>
              <p:cNvSpPr>
                <a:spLocks noChangeShapeType="1"/>
              </p:cNvSpPr>
              <p:nvPr/>
            </p:nvSpPr>
            <p:spPr bwMode="auto">
              <a:xfrm>
                <a:off x="3645" y="1607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2" name="Line 1743"/>
              <p:cNvSpPr>
                <a:spLocks noChangeShapeType="1"/>
              </p:cNvSpPr>
              <p:nvPr/>
            </p:nvSpPr>
            <p:spPr bwMode="auto">
              <a:xfrm>
                <a:off x="3645" y="1607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3" name="Line 1744"/>
              <p:cNvSpPr>
                <a:spLocks noChangeShapeType="1"/>
              </p:cNvSpPr>
              <p:nvPr/>
            </p:nvSpPr>
            <p:spPr bwMode="auto">
              <a:xfrm>
                <a:off x="3652" y="161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4" name="Line 1745"/>
              <p:cNvSpPr>
                <a:spLocks noChangeShapeType="1"/>
              </p:cNvSpPr>
              <p:nvPr/>
            </p:nvSpPr>
            <p:spPr bwMode="auto">
              <a:xfrm>
                <a:off x="3652" y="1614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5" name="Line 1746"/>
              <p:cNvSpPr>
                <a:spLocks noChangeShapeType="1"/>
              </p:cNvSpPr>
              <p:nvPr/>
            </p:nvSpPr>
            <p:spPr bwMode="auto">
              <a:xfrm>
                <a:off x="3652" y="1614"/>
                <a:ext cx="6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6" name="Line 1747"/>
              <p:cNvSpPr>
                <a:spLocks noChangeShapeType="1"/>
              </p:cNvSpPr>
              <p:nvPr/>
            </p:nvSpPr>
            <p:spPr bwMode="auto">
              <a:xfrm>
                <a:off x="3658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7" name="Line 1748"/>
              <p:cNvSpPr>
                <a:spLocks noChangeShapeType="1"/>
              </p:cNvSpPr>
              <p:nvPr/>
            </p:nvSpPr>
            <p:spPr bwMode="auto">
              <a:xfrm>
                <a:off x="3658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8" name="Line 1749"/>
              <p:cNvSpPr>
                <a:spLocks noChangeShapeType="1"/>
              </p:cNvSpPr>
              <p:nvPr/>
            </p:nvSpPr>
            <p:spPr bwMode="auto">
              <a:xfrm>
                <a:off x="3658" y="1621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29" name="Line 1750"/>
              <p:cNvSpPr>
                <a:spLocks noChangeShapeType="1"/>
              </p:cNvSpPr>
              <p:nvPr/>
            </p:nvSpPr>
            <p:spPr bwMode="auto">
              <a:xfrm>
                <a:off x="3665" y="1621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0" name="Line 1751"/>
              <p:cNvSpPr>
                <a:spLocks noChangeShapeType="1"/>
              </p:cNvSpPr>
              <p:nvPr/>
            </p:nvSpPr>
            <p:spPr bwMode="auto">
              <a:xfrm>
                <a:off x="3665" y="1621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1" name="Line 1752"/>
              <p:cNvSpPr>
                <a:spLocks noChangeShapeType="1"/>
              </p:cNvSpPr>
              <p:nvPr/>
            </p:nvSpPr>
            <p:spPr bwMode="auto">
              <a:xfrm>
                <a:off x="3672" y="162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2" name="Line 1753"/>
              <p:cNvSpPr>
                <a:spLocks noChangeShapeType="1"/>
              </p:cNvSpPr>
              <p:nvPr/>
            </p:nvSpPr>
            <p:spPr bwMode="auto">
              <a:xfrm>
                <a:off x="3672" y="1628"/>
                <a:ext cx="7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3" name="Line 1754"/>
              <p:cNvSpPr>
                <a:spLocks noChangeShapeType="1"/>
              </p:cNvSpPr>
              <p:nvPr/>
            </p:nvSpPr>
            <p:spPr bwMode="auto">
              <a:xfrm>
                <a:off x="3679" y="1628"/>
                <a:ext cx="1" cy="1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934" name="Line 1755"/>
              <p:cNvSpPr>
                <a:spLocks noChangeShapeType="1"/>
              </p:cNvSpPr>
              <p:nvPr/>
            </p:nvSpPr>
            <p:spPr bwMode="auto">
              <a:xfrm>
                <a:off x="3679" y="1628"/>
                <a:ext cx="7" cy="7"/>
              </a:xfrm>
              <a:prstGeom prst="line">
                <a:avLst/>
              </a:prstGeom>
              <a:noFill/>
              <a:ln w="428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2739" name="Freeform 1756"/>
            <p:cNvSpPr>
              <a:spLocks/>
            </p:cNvSpPr>
            <p:nvPr/>
          </p:nvSpPr>
          <p:spPr bwMode="auto">
            <a:xfrm>
              <a:off x="3672" y="1247"/>
              <a:ext cx="54" cy="41"/>
            </a:xfrm>
            <a:custGeom>
              <a:avLst/>
              <a:gdLst>
                <a:gd name="T0" fmla="*/ 0 w 54"/>
                <a:gd name="T1" fmla="*/ 0 h 41"/>
                <a:gd name="T2" fmla="*/ 27 w 54"/>
                <a:gd name="T3" fmla="*/ 41 h 41"/>
                <a:gd name="T4" fmla="*/ 54 w 54"/>
                <a:gd name="T5" fmla="*/ 0 h 41"/>
                <a:gd name="T6" fmla="*/ 0 w 54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41"/>
                <a:gd name="T14" fmla="*/ 54 w 54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41">
                  <a:moveTo>
                    <a:pt x="0" y="0"/>
                  </a:moveTo>
                  <a:lnTo>
                    <a:pt x="27" y="41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69" name="Rectangle 1757"/>
          <p:cNvSpPr>
            <a:spLocks noChangeArrowheads="1"/>
          </p:cNvSpPr>
          <p:nvPr/>
        </p:nvSpPr>
        <p:spPr bwMode="auto">
          <a:xfrm>
            <a:off x="8205788" y="2287589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2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70" name="Rectangle 1758"/>
          <p:cNvSpPr>
            <a:spLocks noChangeArrowheads="1"/>
          </p:cNvSpPr>
          <p:nvPr/>
        </p:nvSpPr>
        <p:spPr bwMode="auto">
          <a:xfrm>
            <a:off x="8324850" y="2287588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f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24" name="Group 1759"/>
          <p:cNvGrpSpPr>
            <a:grpSpLocks/>
          </p:cNvGrpSpPr>
          <p:nvPr/>
        </p:nvGrpSpPr>
        <p:grpSpPr bwMode="auto">
          <a:xfrm>
            <a:off x="7861300" y="2039941"/>
            <a:ext cx="184150" cy="604837"/>
            <a:chOff x="4712" y="1261"/>
            <a:chExt cx="116" cy="381"/>
          </a:xfrm>
        </p:grpSpPr>
        <p:grpSp>
          <p:nvGrpSpPr>
            <p:cNvPr id="25" name="Group 1760"/>
            <p:cNvGrpSpPr>
              <a:grpSpLocks/>
            </p:cNvGrpSpPr>
            <p:nvPr/>
          </p:nvGrpSpPr>
          <p:grpSpPr bwMode="auto">
            <a:xfrm>
              <a:off x="4712" y="1274"/>
              <a:ext cx="116" cy="368"/>
              <a:chOff x="4712" y="1274"/>
              <a:chExt cx="116" cy="368"/>
            </a:xfrm>
          </p:grpSpPr>
          <p:grpSp>
            <p:nvGrpSpPr>
              <p:cNvPr id="26" name="Group 1761"/>
              <p:cNvGrpSpPr>
                <a:grpSpLocks/>
              </p:cNvGrpSpPr>
              <p:nvPr/>
            </p:nvGrpSpPr>
            <p:grpSpPr bwMode="auto">
              <a:xfrm>
                <a:off x="4712" y="1274"/>
                <a:ext cx="116" cy="192"/>
                <a:chOff x="4712" y="1274"/>
                <a:chExt cx="116" cy="192"/>
              </a:xfrm>
            </p:grpSpPr>
            <p:sp>
              <p:nvSpPr>
                <p:cNvPr id="22538" name="Line 1762"/>
                <p:cNvSpPr>
                  <a:spLocks noChangeShapeType="1"/>
                </p:cNvSpPr>
                <p:nvPr/>
              </p:nvSpPr>
              <p:spPr bwMode="auto">
                <a:xfrm>
                  <a:off x="4766" y="1274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39" name="Line 1763"/>
                <p:cNvSpPr>
                  <a:spLocks noChangeShapeType="1"/>
                </p:cNvSpPr>
                <p:nvPr/>
              </p:nvSpPr>
              <p:spPr bwMode="auto">
                <a:xfrm>
                  <a:off x="4773" y="128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0" name="Line 1764"/>
                <p:cNvSpPr>
                  <a:spLocks noChangeShapeType="1"/>
                </p:cNvSpPr>
                <p:nvPr/>
              </p:nvSpPr>
              <p:spPr bwMode="auto">
                <a:xfrm>
                  <a:off x="4773" y="128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1" name="Line 1765"/>
                <p:cNvSpPr>
                  <a:spLocks noChangeShapeType="1"/>
                </p:cNvSpPr>
                <p:nvPr/>
              </p:nvSpPr>
              <p:spPr bwMode="auto">
                <a:xfrm>
                  <a:off x="4780" y="128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2" name="Line 1766"/>
                <p:cNvSpPr>
                  <a:spLocks noChangeShapeType="1"/>
                </p:cNvSpPr>
                <p:nvPr/>
              </p:nvSpPr>
              <p:spPr bwMode="auto">
                <a:xfrm>
                  <a:off x="4780" y="128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3" name="Line 1767"/>
                <p:cNvSpPr>
                  <a:spLocks noChangeShapeType="1"/>
                </p:cNvSpPr>
                <p:nvPr/>
              </p:nvSpPr>
              <p:spPr bwMode="auto">
                <a:xfrm>
                  <a:off x="4787" y="128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4" name="Line 1768"/>
                <p:cNvSpPr>
                  <a:spLocks noChangeShapeType="1"/>
                </p:cNvSpPr>
                <p:nvPr/>
              </p:nvSpPr>
              <p:spPr bwMode="auto">
                <a:xfrm>
                  <a:off x="4787" y="128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5" name="Line 1769"/>
                <p:cNvSpPr>
                  <a:spLocks noChangeShapeType="1"/>
                </p:cNvSpPr>
                <p:nvPr/>
              </p:nvSpPr>
              <p:spPr bwMode="auto">
                <a:xfrm>
                  <a:off x="4793" y="128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6" name="Line 1770"/>
                <p:cNvSpPr>
                  <a:spLocks noChangeShapeType="1"/>
                </p:cNvSpPr>
                <p:nvPr/>
              </p:nvSpPr>
              <p:spPr bwMode="auto">
                <a:xfrm>
                  <a:off x="4793" y="128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7" name="Line 1771"/>
                <p:cNvSpPr>
                  <a:spLocks noChangeShapeType="1"/>
                </p:cNvSpPr>
                <p:nvPr/>
              </p:nvSpPr>
              <p:spPr bwMode="auto">
                <a:xfrm>
                  <a:off x="4800" y="1281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8" name="Line 1772"/>
                <p:cNvSpPr>
                  <a:spLocks noChangeShapeType="1"/>
                </p:cNvSpPr>
                <p:nvPr/>
              </p:nvSpPr>
              <p:spPr bwMode="auto">
                <a:xfrm>
                  <a:off x="4800" y="128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49" name="Line 1773"/>
                <p:cNvSpPr>
                  <a:spLocks noChangeShapeType="1"/>
                </p:cNvSpPr>
                <p:nvPr/>
              </p:nvSpPr>
              <p:spPr bwMode="auto">
                <a:xfrm>
                  <a:off x="4807" y="128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0" name="Line 1774"/>
                <p:cNvSpPr>
                  <a:spLocks noChangeShapeType="1"/>
                </p:cNvSpPr>
                <p:nvPr/>
              </p:nvSpPr>
              <p:spPr bwMode="auto">
                <a:xfrm>
                  <a:off x="4807" y="128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1" name="Line 1775"/>
                <p:cNvSpPr>
                  <a:spLocks noChangeShapeType="1"/>
                </p:cNvSpPr>
                <p:nvPr/>
              </p:nvSpPr>
              <p:spPr bwMode="auto">
                <a:xfrm>
                  <a:off x="4807" y="128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2" name="Line 1776"/>
                <p:cNvSpPr>
                  <a:spLocks noChangeShapeType="1"/>
                </p:cNvSpPr>
                <p:nvPr/>
              </p:nvSpPr>
              <p:spPr bwMode="auto">
                <a:xfrm>
                  <a:off x="4814" y="128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3" name="Line 1777"/>
                <p:cNvSpPr>
                  <a:spLocks noChangeShapeType="1"/>
                </p:cNvSpPr>
                <p:nvPr/>
              </p:nvSpPr>
              <p:spPr bwMode="auto">
                <a:xfrm>
                  <a:off x="4814" y="128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4" name="Line 1778"/>
                <p:cNvSpPr>
                  <a:spLocks noChangeShapeType="1"/>
                </p:cNvSpPr>
                <p:nvPr/>
              </p:nvSpPr>
              <p:spPr bwMode="auto">
                <a:xfrm>
                  <a:off x="4814" y="1288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5" name="Line 1779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6" name="Line 1780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7" name="Line 1781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8" name="Line 1782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59" name="Line 1783"/>
                <p:cNvSpPr>
                  <a:spLocks noChangeShapeType="1"/>
                </p:cNvSpPr>
                <p:nvPr/>
              </p:nvSpPr>
              <p:spPr bwMode="auto">
                <a:xfrm>
                  <a:off x="4821" y="1295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0" name="Line 1784"/>
                <p:cNvSpPr>
                  <a:spLocks noChangeShapeType="1"/>
                </p:cNvSpPr>
                <p:nvPr/>
              </p:nvSpPr>
              <p:spPr bwMode="auto">
                <a:xfrm>
                  <a:off x="4827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1" name="Line 1785"/>
                <p:cNvSpPr>
                  <a:spLocks noChangeShapeType="1"/>
                </p:cNvSpPr>
                <p:nvPr/>
              </p:nvSpPr>
              <p:spPr bwMode="auto">
                <a:xfrm>
                  <a:off x="4827" y="129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2" name="Line 1786"/>
                <p:cNvSpPr>
                  <a:spLocks noChangeShapeType="1"/>
                </p:cNvSpPr>
                <p:nvPr/>
              </p:nvSpPr>
              <p:spPr bwMode="auto">
                <a:xfrm>
                  <a:off x="4827" y="1295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3" name="Line 1787"/>
                <p:cNvSpPr>
                  <a:spLocks noChangeShapeType="1"/>
                </p:cNvSpPr>
                <p:nvPr/>
              </p:nvSpPr>
              <p:spPr bwMode="auto">
                <a:xfrm>
                  <a:off x="4827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4" name="Line 1788"/>
                <p:cNvSpPr>
                  <a:spLocks noChangeShapeType="1"/>
                </p:cNvSpPr>
                <p:nvPr/>
              </p:nvSpPr>
              <p:spPr bwMode="auto">
                <a:xfrm>
                  <a:off x="4827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5" name="Line 1789"/>
                <p:cNvSpPr>
                  <a:spLocks noChangeShapeType="1"/>
                </p:cNvSpPr>
                <p:nvPr/>
              </p:nvSpPr>
              <p:spPr bwMode="auto">
                <a:xfrm>
                  <a:off x="4827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6" name="Line 1790"/>
                <p:cNvSpPr>
                  <a:spLocks noChangeShapeType="1"/>
                </p:cNvSpPr>
                <p:nvPr/>
              </p:nvSpPr>
              <p:spPr bwMode="auto">
                <a:xfrm flipH="1">
                  <a:off x="4821" y="1302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7" name="Line 1791"/>
                <p:cNvSpPr>
                  <a:spLocks noChangeShapeType="1"/>
                </p:cNvSpPr>
                <p:nvPr/>
              </p:nvSpPr>
              <p:spPr bwMode="auto">
                <a:xfrm>
                  <a:off x="4821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8" name="Line 1792"/>
                <p:cNvSpPr>
                  <a:spLocks noChangeShapeType="1"/>
                </p:cNvSpPr>
                <p:nvPr/>
              </p:nvSpPr>
              <p:spPr bwMode="auto">
                <a:xfrm>
                  <a:off x="4821" y="130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69" name="Line 1793"/>
                <p:cNvSpPr>
                  <a:spLocks noChangeShapeType="1"/>
                </p:cNvSpPr>
                <p:nvPr/>
              </p:nvSpPr>
              <p:spPr bwMode="auto">
                <a:xfrm>
                  <a:off x="4821" y="1302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0" name="Line 1794"/>
                <p:cNvSpPr>
                  <a:spLocks noChangeShapeType="1"/>
                </p:cNvSpPr>
                <p:nvPr/>
              </p:nvSpPr>
              <p:spPr bwMode="auto">
                <a:xfrm>
                  <a:off x="4821" y="130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1" name="Line 1795"/>
                <p:cNvSpPr>
                  <a:spLocks noChangeShapeType="1"/>
                </p:cNvSpPr>
                <p:nvPr/>
              </p:nvSpPr>
              <p:spPr bwMode="auto">
                <a:xfrm flipH="1">
                  <a:off x="4814" y="130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2" name="Line 1796"/>
                <p:cNvSpPr>
                  <a:spLocks noChangeShapeType="1"/>
                </p:cNvSpPr>
                <p:nvPr/>
              </p:nvSpPr>
              <p:spPr bwMode="auto">
                <a:xfrm>
                  <a:off x="4814" y="130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3" name="Line 1797"/>
                <p:cNvSpPr>
                  <a:spLocks noChangeShapeType="1"/>
                </p:cNvSpPr>
                <p:nvPr/>
              </p:nvSpPr>
              <p:spPr bwMode="auto">
                <a:xfrm>
                  <a:off x="4814" y="130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4" name="Line 1798"/>
                <p:cNvSpPr>
                  <a:spLocks noChangeShapeType="1"/>
                </p:cNvSpPr>
                <p:nvPr/>
              </p:nvSpPr>
              <p:spPr bwMode="auto">
                <a:xfrm flipH="1">
                  <a:off x="4807" y="130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5" name="Line 1799"/>
                <p:cNvSpPr>
                  <a:spLocks noChangeShapeType="1"/>
                </p:cNvSpPr>
                <p:nvPr/>
              </p:nvSpPr>
              <p:spPr bwMode="auto">
                <a:xfrm>
                  <a:off x="4807" y="130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6" name="Line 1800"/>
                <p:cNvSpPr>
                  <a:spLocks noChangeShapeType="1"/>
                </p:cNvSpPr>
                <p:nvPr/>
              </p:nvSpPr>
              <p:spPr bwMode="auto">
                <a:xfrm>
                  <a:off x="4807" y="1308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7" name="Line 1801"/>
                <p:cNvSpPr>
                  <a:spLocks noChangeShapeType="1"/>
                </p:cNvSpPr>
                <p:nvPr/>
              </p:nvSpPr>
              <p:spPr bwMode="auto">
                <a:xfrm flipH="1">
                  <a:off x="4800" y="1315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8" name="Line 1802"/>
                <p:cNvSpPr>
                  <a:spLocks noChangeShapeType="1"/>
                </p:cNvSpPr>
                <p:nvPr/>
              </p:nvSpPr>
              <p:spPr bwMode="auto">
                <a:xfrm>
                  <a:off x="4800" y="131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79" name="Line 1803"/>
                <p:cNvSpPr>
                  <a:spLocks noChangeShapeType="1"/>
                </p:cNvSpPr>
                <p:nvPr/>
              </p:nvSpPr>
              <p:spPr bwMode="auto">
                <a:xfrm flipH="1">
                  <a:off x="4793" y="1315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0" name="Line 1804"/>
                <p:cNvSpPr>
                  <a:spLocks noChangeShapeType="1"/>
                </p:cNvSpPr>
                <p:nvPr/>
              </p:nvSpPr>
              <p:spPr bwMode="auto">
                <a:xfrm>
                  <a:off x="4793" y="131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1" name="Line 1805"/>
                <p:cNvSpPr>
                  <a:spLocks noChangeShapeType="1"/>
                </p:cNvSpPr>
                <p:nvPr/>
              </p:nvSpPr>
              <p:spPr bwMode="auto">
                <a:xfrm flipH="1">
                  <a:off x="4787" y="1315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2" name="Line 1806"/>
                <p:cNvSpPr>
                  <a:spLocks noChangeShapeType="1"/>
                </p:cNvSpPr>
                <p:nvPr/>
              </p:nvSpPr>
              <p:spPr bwMode="auto">
                <a:xfrm>
                  <a:off x="4787" y="131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3" name="Line 1807"/>
                <p:cNvSpPr>
                  <a:spLocks noChangeShapeType="1"/>
                </p:cNvSpPr>
                <p:nvPr/>
              </p:nvSpPr>
              <p:spPr bwMode="auto">
                <a:xfrm flipH="1">
                  <a:off x="4780" y="1315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4" name="Line 1808"/>
                <p:cNvSpPr>
                  <a:spLocks noChangeShapeType="1"/>
                </p:cNvSpPr>
                <p:nvPr/>
              </p:nvSpPr>
              <p:spPr bwMode="auto">
                <a:xfrm>
                  <a:off x="4780" y="132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5" name="Line 1809"/>
                <p:cNvSpPr>
                  <a:spLocks noChangeShapeType="1"/>
                </p:cNvSpPr>
                <p:nvPr/>
              </p:nvSpPr>
              <p:spPr bwMode="auto">
                <a:xfrm flipH="1">
                  <a:off x="4773" y="132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6" name="Line 1810"/>
                <p:cNvSpPr>
                  <a:spLocks noChangeShapeType="1"/>
                </p:cNvSpPr>
                <p:nvPr/>
              </p:nvSpPr>
              <p:spPr bwMode="auto">
                <a:xfrm>
                  <a:off x="4773" y="132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7" name="Line 1811"/>
                <p:cNvSpPr>
                  <a:spLocks noChangeShapeType="1"/>
                </p:cNvSpPr>
                <p:nvPr/>
              </p:nvSpPr>
              <p:spPr bwMode="auto">
                <a:xfrm flipH="1">
                  <a:off x="4766" y="132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8" name="Line 1812"/>
                <p:cNvSpPr>
                  <a:spLocks noChangeShapeType="1"/>
                </p:cNvSpPr>
                <p:nvPr/>
              </p:nvSpPr>
              <p:spPr bwMode="auto">
                <a:xfrm>
                  <a:off x="4766" y="132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89" name="Line 1813"/>
                <p:cNvSpPr>
                  <a:spLocks noChangeShapeType="1"/>
                </p:cNvSpPr>
                <p:nvPr/>
              </p:nvSpPr>
              <p:spPr bwMode="auto">
                <a:xfrm flipH="1">
                  <a:off x="4759" y="1322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0" name="Line 1814"/>
                <p:cNvSpPr>
                  <a:spLocks noChangeShapeType="1"/>
                </p:cNvSpPr>
                <p:nvPr/>
              </p:nvSpPr>
              <p:spPr bwMode="auto">
                <a:xfrm>
                  <a:off x="4759" y="132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1" name="Line 1815"/>
                <p:cNvSpPr>
                  <a:spLocks noChangeShapeType="1"/>
                </p:cNvSpPr>
                <p:nvPr/>
              </p:nvSpPr>
              <p:spPr bwMode="auto">
                <a:xfrm flipH="1">
                  <a:off x="4753" y="1329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2" name="Line 1816"/>
                <p:cNvSpPr>
                  <a:spLocks noChangeShapeType="1"/>
                </p:cNvSpPr>
                <p:nvPr/>
              </p:nvSpPr>
              <p:spPr bwMode="auto">
                <a:xfrm>
                  <a:off x="4753" y="132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3" name="Line 1817"/>
                <p:cNvSpPr>
                  <a:spLocks noChangeShapeType="1"/>
                </p:cNvSpPr>
                <p:nvPr/>
              </p:nvSpPr>
              <p:spPr bwMode="auto">
                <a:xfrm flipH="1">
                  <a:off x="4746" y="132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4" name="Line 1818"/>
                <p:cNvSpPr>
                  <a:spLocks noChangeShapeType="1"/>
                </p:cNvSpPr>
                <p:nvPr/>
              </p:nvSpPr>
              <p:spPr bwMode="auto">
                <a:xfrm>
                  <a:off x="4746" y="132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5" name="Line 1819"/>
                <p:cNvSpPr>
                  <a:spLocks noChangeShapeType="1"/>
                </p:cNvSpPr>
                <p:nvPr/>
              </p:nvSpPr>
              <p:spPr bwMode="auto">
                <a:xfrm flipH="1">
                  <a:off x="4739" y="132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6" name="Line 1820"/>
                <p:cNvSpPr>
                  <a:spLocks noChangeShapeType="1"/>
                </p:cNvSpPr>
                <p:nvPr/>
              </p:nvSpPr>
              <p:spPr bwMode="auto">
                <a:xfrm>
                  <a:off x="4739" y="132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7" name="Line 1821"/>
                <p:cNvSpPr>
                  <a:spLocks noChangeShapeType="1"/>
                </p:cNvSpPr>
                <p:nvPr/>
              </p:nvSpPr>
              <p:spPr bwMode="auto">
                <a:xfrm flipH="1">
                  <a:off x="4732" y="133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8" name="Line 1822"/>
                <p:cNvSpPr>
                  <a:spLocks noChangeShapeType="1"/>
                </p:cNvSpPr>
                <p:nvPr/>
              </p:nvSpPr>
              <p:spPr bwMode="auto">
                <a:xfrm>
                  <a:off x="4732" y="133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599" name="Line 1823"/>
                <p:cNvSpPr>
                  <a:spLocks noChangeShapeType="1"/>
                </p:cNvSpPr>
                <p:nvPr/>
              </p:nvSpPr>
              <p:spPr bwMode="auto">
                <a:xfrm flipH="1">
                  <a:off x="4725" y="133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0" name="Line 1824"/>
                <p:cNvSpPr>
                  <a:spLocks noChangeShapeType="1"/>
                </p:cNvSpPr>
                <p:nvPr/>
              </p:nvSpPr>
              <p:spPr bwMode="auto">
                <a:xfrm>
                  <a:off x="4725" y="133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1" name="Line 1825"/>
                <p:cNvSpPr>
                  <a:spLocks noChangeShapeType="1"/>
                </p:cNvSpPr>
                <p:nvPr/>
              </p:nvSpPr>
              <p:spPr bwMode="auto">
                <a:xfrm>
                  <a:off x="4725" y="133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2" name="Line 1826"/>
                <p:cNvSpPr>
                  <a:spLocks noChangeShapeType="1"/>
                </p:cNvSpPr>
                <p:nvPr/>
              </p:nvSpPr>
              <p:spPr bwMode="auto">
                <a:xfrm flipH="1">
                  <a:off x="4719" y="1336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3" name="Line 1827"/>
                <p:cNvSpPr>
                  <a:spLocks noChangeShapeType="1"/>
                </p:cNvSpPr>
                <p:nvPr/>
              </p:nvSpPr>
              <p:spPr bwMode="auto">
                <a:xfrm>
                  <a:off x="4719" y="1336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4" name="Line 1828"/>
                <p:cNvSpPr>
                  <a:spLocks noChangeShapeType="1"/>
                </p:cNvSpPr>
                <p:nvPr/>
              </p:nvSpPr>
              <p:spPr bwMode="auto">
                <a:xfrm>
                  <a:off x="4719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5" name="Line 1829"/>
                <p:cNvSpPr>
                  <a:spLocks noChangeShapeType="1"/>
                </p:cNvSpPr>
                <p:nvPr/>
              </p:nvSpPr>
              <p:spPr bwMode="auto">
                <a:xfrm>
                  <a:off x="4719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6" name="Line 1830"/>
                <p:cNvSpPr>
                  <a:spLocks noChangeShapeType="1"/>
                </p:cNvSpPr>
                <p:nvPr/>
              </p:nvSpPr>
              <p:spPr bwMode="auto">
                <a:xfrm flipH="1">
                  <a:off x="4712" y="134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7" name="Line 1831"/>
                <p:cNvSpPr>
                  <a:spLocks noChangeShapeType="1"/>
                </p:cNvSpPr>
                <p:nvPr/>
              </p:nvSpPr>
              <p:spPr bwMode="auto">
                <a:xfrm>
                  <a:off x="4712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8" name="Line 1832"/>
                <p:cNvSpPr>
                  <a:spLocks noChangeShapeType="1"/>
                </p:cNvSpPr>
                <p:nvPr/>
              </p:nvSpPr>
              <p:spPr bwMode="auto">
                <a:xfrm>
                  <a:off x="4712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09" name="Line 1833"/>
                <p:cNvSpPr>
                  <a:spLocks noChangeShapeType="1"/>
                </p:cNvSpPr>
                <p:nvPr/>
              </p:nvSpPr>
              <p:spPr bwMode="auto">
                <a:xfrm>
                  <a:off x="4712" y="1342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0" name="Line 1834"/>
                <p:cNvSpPr>
                  <a:spLocks noChangeShapeType="1"/>
                </p:cNvSpPr>
                <p:nvPr/>
              </p:nvSpPr>
              <p:spPr bwMode="auto">
                <a:xfrm>
                  <a:off x="4712" y="1342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1" name="Line 1835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2" name="Line 1836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3" name="Line 1837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4" name="Line 1838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5" name="Line 1839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6" name="Line 1840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7" name="Line 1841"/>
                <p:cNvSpPr>
                  <a:spLocks noChangeShapeType="1"/>
                </p:cNvSpPr>
                <p:nvPr/>
              </p:nvSpPr>
              <p:spPr bwMode="auto">
                <a:xfrm>
                  <a:off x="4712" y="134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8" name="Line 1842"/>
                <p:cNvSpPr>
                  <a:spLocks noChangeShapeType="1"/>
                </p:cNvSpPr>
                <p:nvPr/>
              </p:nvSpPr>
              <p:spPr bwMode="auto">
                <a:xfrm>
                  <a:off x="4712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19" name="Line 1843"/>
                <p:cNvSpPr>
                  <a:spLocks noChangeShapeType="1"/>
                </p:cNvSpPr>
                <p:nvPr/>
              </p:nvSpPr>
              <p:spPr bwMode="auto">
                <a:xfrm>
                  <a:off x="4712" y="135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0" name="Line 1844"/>
                <p:cNvSpPr>
                  <a:spLocks noChangeShapeType="1"/>
                </p:cNvSpPr>
                <p:nvPr/>
              </p:nvSpPr>
              <p:spPr bwMode="auto">
                <a:xfrm>
                  <a:off x="4719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1" name="Line 1845"/>
                <p:cNvSpPr>
                  <a:spLocks noChangeShapeType="1"/>
                </p:cNvSpPr>
                <p:nvPr/>
              </p:nvSpPr>
              <p:spPr bwMode="auto">
                <a:xfrm>
                  <a:off x="4719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2" name="Line 1846"/>
                <p:cNvSpPr>
                  <a:spLocks noChangeShapeType="1"/>
                </p:cNvSpPr>
                <p:nvPr/>
              </p:nvSpPr>
              <p:spPr bwMode="auto">
                <a:xfrm>
                  <a:off x="4719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3" name="Line 1847"/>
                <p:cNvSpPr>
                  <a:spLocks noChangeShapeType="1"/>
                </p:cNvSpPr>
                <p:nvPr/>
              </p:nvSpPr>
              <p:spPr bwMode="auto">
                <a:xfrm>
                  <a:off x="4719" y="1356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4" name="Line 1848"/>
                <p:cNvSpPr>
                  <a:spLocks noChangeShapeType="1"/>
                </p:cNvSpPr>
                <p:nvPr/>
              </p:nvSpPr>
              <p:spPr bwMode="auto">
                <a:xfrm>
                  <a:off x="4725" y="135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5" name="Line 1849"/>
                <p:cNvSpPr>
                  <a:spLocks noChangeShapeType="1"/>
                </p:cNvSpPr>
                <p:nvPr/>
              </p:nvSpPr>
              <p:spPr bwMode="auto">
                <a:xfrm>
                  <a:off x="4725" y="1356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6" name="Line 1850"/>
                <p:cNvSpPr>
                  <a:spLocks noChangeShapeType="1"/>
                </p:cNvSpPr>
                <p:nvPr/>
              </p:nvSpPr>
              <p:spPr bwMode="auto">
                <a:xfrm>
                  <a:off x="4725" y="136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7" name="Line 1851"/>
                <p:cNvSpPr>
                  <a:spLocks noChangeShapeType="1"/>
                </p:cNvSpPr>
                <p:nvPr/>
              </p:nvSpPr>
              <p:spPr bwMode="auto">
                <a:xfrm>
                  <a:off x="4732" y="136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8" name="Line 1852"/>
                <p:cNvSpPr>
                  <a:spLocks noChangeShapeType="1"/>
                </p:cNvSpPr>
                <p:nvPr/>
              </p:nvSpPr>
              <p:spPr bwMode="auto">
                <a:xfrm>
                  <a:off x="4732" y="136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29" name="Line 1853"/>
                <p:cNvSpPr>
                  <a:spLocks noChangeShapeType="1"/>
                </p:cNvSpPr>
                <p:nvPr/>
              </p:nvSpPr>
              <p:spPr bwMode="auto">
                <a:xfrm>
                  <a:off x="4739" y="136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0" name="Line 1854"/>
                <p:cNvSpPr>
                  <a:spLocks noChangeShapeType="1"/>
                </p:cNvSpPr>
                <p:nvPr/>
              </p:nvSpPr>
              <p:spPr bwMode="auto">
                <a:xfrm>
                  <a:off x="4739" y="136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1" name="Line 1855"/>
                <p:cNvSpPr>
                  <a:spLocks noChangeShapeType="1"/>
                </p:cNvSpPr>
                <p:nvPr/>
              </p:nvSpPr>
              <p:spPr bwMode="auto">
                <a:xfrm>
                  <a:off x="4746" y="136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2" name="Line 1856"/>
                <p:cNvSpPr>
                  <a:spLocks noChangeShapeType="1"/>
                </p:cNvSpPr>
                <p:nvPr/>
              </p:nvSpPr>
              <p:spPr bwMode="auto">
                <a:xfrm>
                  <a:off x="4746" y="136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3" name="Line 1857"/>
                <p:cNvSpPr>
                  <a:spLocks noChangeShapeType="1"/>
                </p:cNvSpPr>
                <p:nvPr/>
              </p:nvSpPr>
              <p:spPr bwMode="auto">
                <a:xfrm>
                  <a:off x="4753" y="1363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4" name="Line 1858"/>
                <p:cNvSpPr>
                  <a:spLocks noChangeShapeType="1"/>
                </p:cNvSpPr>
                <p:nvPr/>
              </p:nvSpPr>
              <p:spPr bwMode="auto">
                <a:xfrm>
                  <a:off x="4753" y="1369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5" name="Line 1859"/>
                <p:cNvSpPr>
                  <a:spLocks noChangeShapeType="1"/>
                </p:cNvSpPr>
                <p:nvPr/>
              </p:nvSpPr>
              <p:spPr bwMode="auto">
                <a:xfrm>
                  <a:off x="4759" y="136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6" name="Line 1860"/>
                <p:cNvSpPr>
                  <a:spLocks noChangeShapeType="1"/>
                </p:cNvSpPr>
                <p:nvPr/>
              </p:nvSpPr>
              <p:spPr bwMode="auto">
                <a:xfrm>
                  <a:off x="4759" y="136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7" name="Line 1861"/>
                <p:cNvSpPr>
                  <a:spLocks noChangeShapeType="1"/>
                </p:cNvSpPr>
                <p:nvPr/>
              </p:nvSpPr>
              <p:spPr bwMode="auto">
                <a:xfrm>
                  <a:off x="4766" y="136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8" name="Line 1862"/>
                <p:cNvSpPr>
                  <a:spLocks noChangeShapeType="1"/>
                </p:cNvSpPr>
                <p:nvPr/>
              </p:nvSpPr>
              <p:spPr bwMode="auto">
                <a:xfrm>
                  <a:off x="4766" y="136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39" name="Line 1863"/>
                <p:cNvSpPr>
                  <a:spLocks noChangeShapeType="1"/>
                </p:cNvSpPr>
                <p:nvPr/>
              </p:nvSpPr>
              <p:spPr bwMode="auto">
                <a:xfrm>
                  <a:off x="4773" y="1369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0" name="Line 1864"/>
                <p:cNvSpPr>
                  <a:spLocks noChangeShapeType="1"/>
                </p:cNvSpPr>
                <p:nvPr/>
              </p:nvSpPr>
              <p:spPr bwMode="auto">
                <a:xfrm>
                  <a:off x="4773" y="1369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1" name="Line 1865"/>
                <p:cNvSpPr>
                  <a:spLocks noChangeShapeType="1"/>
                </p:cNvSpPr>
                <p:nvPr/>
              </p:nvSpPr>
              <p:spPr bwMode="auto">
                <a:xfrm>
                  <a:off x="4780" y="1369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2" name="Line 1866"/>
                <p:cNvSpPr>
                  <a:spLocks noChangeShapeType="1"/>
                </p:cNvSpPr>
                <p:nvPr/>
              </p:nvSpPr>
              <p:spPr bwMode="auto">
                <a:xfrm>
                  <a:off x="4780" y="137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3" name="Line 1867"/>
                <p:cNvSpPr>
                  <a:spLocks noChangeShapeType="1"/>
                </p:cNvSpPr>
                <p:nvPr/>
              </p:nvSpPr>
              <p:spPr bwMode="auto">
                <a:xfrm>
                  <a:off x="4787" y="137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4" name="Line 1868"/>
                <p:cNvSpPr>
                  <a:spLocks noChangeShapeType="1"/>
                </p:cNvSpPr>
                <p:nvPr/>
              </p:nvSpPr>
              <p:spPr bwMode="auto">
                <a:xfrm>
                  <a:off x="4787" y="1376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5" name="Line 1869"/>
                <p:cNvSpPr>
                  <a:spLocks noChangeShapeType="1"/>
                </p:cNvSpPr>
                <p:nvPr/>
              </p:nvSpPr>
              <p:spPr bwMode="auto">
                <a:xfrm>
                  <a:off x="4793" y="137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6" name="Line 1870"/>
                <p:cNvSpPr>
                  <a:spLocks noChangeShapeType="1"/>
                </p:cNvSpPr>
                <p:nvPr/>
              </p:nvSpPr>
              <p:spPr bwMode="auto">
                <a:xfrm>
                  <a:off x="4793" y="137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7" name="Line 1871"/>
                <p:cNvSpPr>
                  <a:spLocks noChangeShapeType="1"/>
                </p:cNvSpPr>
                <p:nvPr/>
              </p:nvSpPr>
              <p:spPr bwMode="auto">
                <a:xfrm>
                  <a:off x="4800" y="1376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8" name="Line 1872"/>
                <p:cNvSpPr>
                  <a:spLocks noChangeShapeType="1"/>
                </p:cNvSpPr>
                <p:nvPr/>
              </p:nvSpPr>
              <p:spPr bwMode="auto">
                <a:xfrm>
                  <a:off x="4800" y="137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49" name="Line 1873"/>
                <p:cNvSpPr>
                  <a:spLocks noChangeShapeType="1"/>
                </p:cNvSpPr>
                <p:nvPr/>
              </p:nvSpPr>
              <p:spPr bwMode="auto">
                <a:xfrm>
                  <a:off x="4807" y="1376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0" name="Line 1874"/>
                <p:cNvSpPr>
                  <a:spLocks noChangeShapeType="1"/>
                </p:cNvSpPr>
                <p:nvPr/>
              </p:nvSpPr>
              <p:spPr bwMode="auto">
                <a:xfrm>
                  <a:off x="4807" y="138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1" name="Line 1875"/>
                <p:cNvSpPr>
                  <a:spLocks noChangeShapeType="1"/>
                </p:cNvSpPr>
                <p:nvPr/>
              </p:nvSpPr>
              <p:spPr bwMode="auto">
                <a:xfrm>
                  <a:off x="4814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2" name="Line 1876"/>
                <p:cNvSpPr>
                  <a:spLocks noChangeShapeType="1"/>
                </p:cNvSpPr>
                <p:nvPr/>
              </p:nvSpPr>
              <p:spPr bwMode="auto">
                <a:xfrm>
                  <a:off x="4814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3" name="Line 1877"/>
                <p:cNvSpPr>
                  <a:spLocks noChangeShapeType="1"/>
                </p:cNvSpPr>
                <p:nvPr/>
              </p:nvSpPr>
              <p:spPr bwMode="auto">
                <a:xfrm>
                  <a:off x="4814" y="138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4" name="Line 1878"/>
                <p:cNvSpPr>
                  <a:spLocks noChangeShapeType="1"/>
                </p:cNvSpPr>
                <p:nvPr/>
              </p:nvSpPr>
              <p:spPr bwMode="auto">
                <a:xfrm>
                  <a:off x="4821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5" name="Line 1879"/>
                <p:cNvSpPr>
                  <a:spLocks noChangeShapeType="1"/>
                </p:cNvSpPr>
                <p:nvPr/>
              </p:nvSpPr>
              <p:spPr bwMode="auto">
                <a:xfrm>
                  <a:off x="4821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6" name="Line 1880"/>
                <p:cNvSpPr>
                  <a:spLocks noChangeShapeType="1"/>
                </p:cNvSpPr>
                <p:nvPr/>
              </p:nvSpPr>
              <p:spPr bwMode="auto">
                <a:xfrm>
                  <a:off x="4821" y="138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7" name="Line 1881"/>
                <p:cNvSpPr>
                  <a:spLocks noChangeShapeType="1"/>
                </p:cNvSpPr>
                <p:nvPr/>
              </p:nvSpPr>
              <p:spPr bwMode="auto">
                <a:xfrm>
                  <a:off x="4821" y="1383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8" name="Line 1882"/>
                <p:cNvSpPr>
                  <a:spLocks noChangeShapeType="1"/>
                </p:cNvSpPr>
                <p:nvPr/>
              </p:nvSpPr>
              <p:spPr bwMode="auto">
                <a:xfrm>
                  <a:off x="4821" y="1390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59" name="Line 1883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0" name="Line 1884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1" name="Line 1885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2" name="Line 1886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3" name="Line 1887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4" name="Line 1888"/>
                <p:cNvSpPr>
                  <a:spLocks noChangeShapeType="1"/>
                </p:cNvSpPr>
                <p:nvPr/>
              </p:nvSpPr>
              <p:spPr bwMode="auto">
                <a:xfrm>
                  <a:off x="4827" y="1390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5" name="Line 1889"/>
                <p:cNvSpPr>
                  <a:spLocks noChangeShapeType="1"/>
                </p:cNvSpPr>
                <p:nvPr/>
              </p:nvSpPr>
              <p:spPr bwMode="auto">
                <a:xfrm>
                  <a:off x="4827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6" name="Line 1890"/>
                <p:cNvSpPr>
                  <a:spLocks noChangeShapeType="1"/>
                </p:cNvSpPr>
                <p:nvPr/>
              </p:nvSpPr>
              <p:spPr bwMode="auto">
                <a:xfrm>
                  <a:off x="4827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7" name="Line 1891"/>
                <p:cNvSpPr>
                  <a:spLocks noChangeShapeType="1"/>
                </p:cNvSpPr>
                <p:nvPr/>
              </p:nvSpPr>
              <p:spPr bwMode="auto">
                <a:xfrm flipH="1">
                  <a:off x="4821" y="1397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8" name="Line 1892"/>
                <p:cNvSpPr>
                  <a:spLocks noChangeShapeType="1"/>
                </p:cNvSpPr>
                <p:nvPr/>
              </p:nvSpPr>
              <p:spPr bwMode="auto">
                <a:xfrm>
                  <a:off x="4821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69" name="Line 1893"/>
                <p:cNvSpPr>
                  <a:spLocks noChangeShapeType="1"/>
                </p:cNvSpPr>
                <p:nvPr/>
              </p:nvSpPr>
              <p:spPr bwMode="auto">
                <a:xfrm>
                  <a:off x="4821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0" name="Line 1894"/>
                <p:cNvSpPr>
                  <a:spLocks noChangeShapeType="1"/>
                </p:cNvSpPr>
                <p:nvPr/>
              </p:nvSpPr>
              <p:spPr bwMode="auto">
                <a:xfrm>
                  <a:off x="4821" y="139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1" name="Line 1895"/>
                <p:cNvSpPr>
                  <a:spLocks noChangeShapeType="1"/>
                </p:cNvSpPr>
                <p:nvPr/>
              </p:nvSpPr>
              <p:spPr bwMode="auto">
                <a:xfrm>
                  <a:off x="4821" y="1397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2" name="Line 1896"/>
                <p:cNvSpPr>
                  <a:spLocks noChangeShapeType="1"/>
                </p:cNvSpPr>
                <p:nvPr/>
              </p:nvSpPr>
              <p:spPr bwMode="auto">
                <a:xfrm flipH="1">
                  <a:off x="4814" y="140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3" name="Line 1897"/>
                <p:cNvSpPr>
                  <a:spLocks noChangeShapeType="1"/>
                </p:cNvSpPr>
                <p:nvPr/>
              </p:nvSpPr>
              <p:spPr bwMode="auto">
                <a:xfrm>
                  <a:off x="4814" y="140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4" name="Line 1898"/>
                <p:cNvSpPr>
                  <a:spLocks noChangeShapeType="1"/>
                </p:cNvSpPr>
                <p:nvPr/>
              </p:nvSpPr>
              <p:spPr bwMode="auto">
                <a:xfrm>
                  <a:off x="4814" y="140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5" name="Line 1899"/>
                <p:cNvSpPr>
                  <a:spLocks noChangeShapeType="1"/>
                </p:cNvSpPr>
                <p:nvPr/>
              </p:nvSpPr>
              <p:spPr bwMode="auto">
                <a:xfrm flipH="1">
                  <a:off x="4807" y="140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6" name="Line 1900"/>
                <p:cNvSpPr>
                  <a:spLocks noChangeShapeType="1"/>
                </p:cNvSpPr>
                <p:nvPr/>
              </p:nvSpPr>
              <p:spPr bwMode="auto">
                <a:xfrm>
                  <a:off x="4807" y="1403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7" name="Line 1901"/>
                <p:cNvSpPr>
                  <a:spLocks noChangeShapeType="1"/>
                </p:cNvSpPr>
                <p:nvPr/>
              </p:nvSpPr>
              <p:spPr bwMode="auto">
                <a:xfrm flipH="1">
                  <a:off x="4800" y="140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8" name="Line 1902"/>
                <p:cNvSpPr>
                  <a:spLocks noChangeShapeType="1"/>
                </p:cNvSpPr>
                <p:nvPr/>
              </p:nvSpPr>
              <p:spPr bwMode="auto">
                <a:xfrm>
                  <a:off x="4800" y="1403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79" name="Line 1903"/>
                <p:cNvSpPr>
                  <a:spLocks noChangeShapeType="1"/>
                </p:cNvSpPr>
                <p:nvPr/>
              </p:nvSpPr>
              <p:spPr bwMode="auto">
                <a:xfrm flipH="1">
                  <a:off x="4793" y="1410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0" name="Line 1904"/>
                <p:cNvSpPr>
                  <a:spLocks noChangeShapeType="1"/>
                </p:cNvSpPr>
                <p:nvPr/>
              </p:nvSpPr>
              <p:spPr bwMode="auto">
                <a:xfrm>
                  <a:off x="4793" y="141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1" name="Line 1905"/>
                <p:cNvSpPr>
                  <a:spLocks noChangeShapeType="1"/>
                </p:cNvSpPr>
                <p:nvPr/>
              </p:nvSpPr>
              <p:spPr bwMode="auto">
                <a:xfrm>
                  <a:off x="4793" y="141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2" name="Line 1906"/>
                <p:cNvSpPr>
                  <a:spLocks noChangeShapeType="1"/>
                </p:cNvSpPr>
                <p:nvPr/>
              </p:nvSpPr>
              <p:spPr bwMode="auto">
                <a:xfrm flipH="1">
                  <a:off x="4787" y="1410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3" name="Line 1907"/>
                <p:cNvSpPr>
                  <a:spLocks noChangeShapeType="1"/>
                </p:cNvSpPr>
                <p:nvPr/>
              </p:nvSpPr>
              <p:spPr bwMode="auto">
                <a:xfrm>
                  <a:off x="4787" y="1410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4" name="Line 1908"/>
                <p:cNvSpPr>
                  <a:spLocks noChangeShapeType="1"/>
                </p:cNvSpPr>
                <p:nvPr/>
              </p:nvSpPr>
              <p:spPr bwMode="auto">
                <a:xfrm flipH="1">
                  <a:off x="4780" y="1410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5" name="Line 1909"/>
                <p:cNvSpPr>
                  <a:spLocks noChangeShapeType="1"/>
                </p:cNvSpPr>
                <p:nvPr/>
              </p:nvSpPr>
              <p:spPr bwMode="auto">
                <a:xfrm flipH="1">
                  <a:off x="4773" y="1410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6" name="Line 1910"/>
                <p:cNvSpPr>
                  <a:spLocks noChangeShapeType="1"/>
                </p:cNvSpPr>
                <p:nvPr/>
              </p:nvSpPr>
              <p:spPr bwMode="auto">
                <a:xfrm>
                  <a:off x="4773" y="141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7" name="Line 1911"/>
                <p:cNvSpPr>
                  <a:spLocks noChangeShapeType="1"/>
                </p:cNvSpPr>
                <p:nvPr/>
              </p:nvSpPr>
              <p:spPr bwMode="auto">
                <a:xfrm flipH="1">
                  <a:off x="4766" y="141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8" name="Line 1912"/>
                <p:cNvSpPr>
                  <a:spLocks noChangeShapeType="1"/>
                </p:cNvSpPr>
                <p:nvPr/>
              </p:nvSpPr>
              <p:spPr bwMode="auto">
                <a:xfrm>
                  <a:off x="4766" y="141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89" name="Line 1913"/>
                <p:cNvSpPr>
                  <a:spLocks noChangeShapeType="1"/>
                </p:cNvSpPr>
                <p:nvPr/>
              </p:nvSpPr>
              <p:spPr bwMode="auto">
                <a:xfrm flipH="1">
                  <a:off x="4759" y="141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0" name="Line 1914"/>
                <p:cNvSpPr>
                  <a:spLocks noChangeShapeType="1"/>
                </p:cNvSpPr>
                <p:nvPr/>
              </p:nvSpPr>
              <p:spPr bwMode="auto">
                <a:xfrm>
                  <a:off x="4759" y="141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1" name="Line 1915"/>
                <p:cNvSpPr>
                  <a:spLocks noChangeShapeType="1"/>
                </p:cNvSpPr>
                <p:nvPr/>
              </p:nvSpPr>
              <p:spPr bwMode="auto">
                <a:xfrm flipH="1">
                  <a:off x="4753" y="1417"/>
                  <a:ext cx="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2" name="Line 1916"/>
                <p:cNvSpPr>
                  <a:spLocks noChangeShapeType="1"/>
                </p:cNvSpPr>
                <p:nvPr/>
              </p:nvSpPr>
              <p:spPr bwMode="auto">
                <a:xfrm>
                  <a:off x="4753" y="142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3" name="Line 1917"/>
                <p:cNvSpPr>
                  <a:spLocks noChangeShapeType="1"/>
                </p:cNvSpPr>
                <p:nvPr/>
              </p:nvSpPr>
              <p:spPr bwMode="auto">
                <a:xfrm flipH="1">
                  <a:off x="4746" y="142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4" name="Line 1918"/>
                <p:cNvSpPr>
                  <a:spLocks noChangeShapeType="1"/>
                </p:cNvSpPr>
                <p:nvPr/>
              </p:nvSpPr>
              <p:spPr bwMode="auto">
                <a:xfrm>
                  <a:off x="4746" y="142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5" name="Line 1919"/>
                <p:cNvSpPr>
                  <a:spLocks noChangeShapeType="1"/>
                </p:cNvSpPr>
                <p:nvPr/>
              </p:nvSpPr>
              <p:spPr bwMode="auto">
                <a:xfrm flipH="1">
                  <a:off x="4739" y="142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6" name="Line 1920"/>
                <p:cNvSpPr>
                  <a:spLocks noChangeShapeType="1"/>
                </p:cNvSpPr>
                <p:nvPr/>
              </p:nvSpPr>
              <p:spPr bwMode="auto">
                <a:xfrm>
                  <a:off x="4739" y="142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7" name="Line 1921"/>
                <p:cNvSpPr>
                  <a:spLocks noChangeShapeType="1"/>
                </p:cNvSpPr>
                <p:nvPr/>
              </p:nvSpPr>
              <p:spPr bwMode="auto">
                <a:xfrm flipH="1">
                  <a:off x="4732" y="142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8" name="Line 1922"/>
                <p:cNvSpPr>
                  <a:spLocks noChangeShapeType="1"/>
                </p:cNvSpPr>
                <p:nvPr/>
              </p:nvSpPr>
              <p:spPr bwMode="auto">
                <a:xfrm>
                  <a:off x="4732" y="142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699" name="Line 1923"/>
                <p:cNvSpPr>
                  <a:spLocks noChangeShapeType="1"/>
                </p:cNvSpPr>
                <p:nvPr/>
              </p:nvSpPr>
              <p:spPr bwMode="auto">
                <a:xfrm>
                  <a:off x="4732" y="143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0" name="Line 1924"/>
                <p:cNvSpPr>
                  <a:spLocks noChangeShapeType="1"/>
                </p:cNvSpPr>
                <p:nvPr/>
              </p:nvSpPr>
              <p:spPr bwMode="auto">
                <a:xfrm flipH="1">
                  <a:off x="4725" y="143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1" name="Line 1925"/>
                <p:cNvSpPr>
                  <a:spLocks noChangeShapeType="1"/>
                </p:cNvSpPr>
                <p:nvPr/>
              </p:nvSpPr>
              <p:spPr bwMode="auto">
                <a:xfrm>
                  <a:off x="4725" y="143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2" name="Line 1926"/>
                <p:cNvSpPr>
                  <a:spLocks noChangeShapeType="1"/>
                </p:cNvSpPr>
                <p:nvPr/>
              </p:nvSpPr>
              <p:spPr bwMode="auto">
                <a:xfrm flipH="1">
                  <a:off x="4719" y="143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3" name="Line 1927"/>
                <p:cNvSpPr>
                  <a:spLocks noChangeShapeType="1"/>
                </p:cNvSpPr>
                <p:nvPr/>
              </p:nvSpPr>
              <p:spPr bwMode="auto">
                <a:xfrm>
                  <a:off x="4719" y="143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4" name="Line 1928"/>
                <p:cNvSpPr>
                  <a:spLocks noChangeShapeType="1"/>
                </p:cNvSpPr>
                <p:nvPr/>
              </p:nvSpPr>
              <p:spPr bwMode="auto">
                <a:xfrm>
                  <a:off x="4719" y="143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5" name="Line 1929"/>
                <p:cNvSpPr>
                  <a:spLocks noChangeShapeType="1"/>
                </p:cNvSpPr>
                <p:nvPr/>
              </p:nvSpPr>
              <p:spPr bwMode="auto">
                <a:xfrm>
                  <a:off x="4719" y="1431"/>
                  <a:ext cx="1" cy="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6" name="Line 1930"/>
                <p:cNvSpPr>
                  <a:spLocks noChangeShapeType="1"/>
                </p:cNvSpPr>
                <p:nvPr/>
              </p:nvSpPr>
              <p:spPr bwMode="auto">
                <a:xfrm flipH="1">
                  <a:off x="4712" y="1437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7" name="Line 1931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8" name="Line 1932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09" name="Line 1933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0" name="Line 1934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1" name="Line 1935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2" name="Line 1936"/>
                <p:cNvSpPr>
                  <a:spLocks noChangeShapeType="1"/>
                </p:cNvSpPr>
                <p:nvPr/>
              </p:nvSpPr>
              <p:spPr bwMode="auto">
                <a:xfrm>
                  <a:off x="4712" y="1437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3" name="Line 1937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4" name="Line 1938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5" name="Line 1939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6" name="Line 1940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7" name="Line 1941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8" name="Line 1942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19" name="Line 1943"/>
                <p:cNvSpPr>
                  <a:spLocks noChangeShapeType="1"/>
                </p:cNvSpPr>
                <p:nvPr/>
              </p:nvSpPr>
              <p:spPr bwMode="auto">
                <a:xfrm>
                  <a:off x="4712" y="1444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0" name="Line 1944"/>
                <p:cNvSpPr>
                  <a:spLocks noChangeShapeType="1"/>
                </p:cNvSpPr>
                <p:nvPr/>
              </p:nvSpPr>
              <p:spPr bwMode="auto">
                <a:xfrm>
                  <a:off x="4719" y="1444"/>
                  <a:ext cx="1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1" name="Line 1945"/>
                <p:cNvSpPr>
                  <a:spLocks noChangeShapeType="1"/>
                </p:cNvSpPr>
                <p:nvPr/>
              </p:nvSpPr>
              <p:spPr bwMode="auto">
                <a:xfrm>
                  <a:off x="4719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2" name="Line 1946"/>
                <p:cNvSpPr>
                  <a:spLocks noChangeShapeType="1"/>
                </p:cNvSpPr>
                <p:nvPr/>
              </p:nvSpPr>
              <p:spPr bwMode="auto">
                <a:xfrm>
                  <a:off x="4719" y="1451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3" name="Line 1947"/>
                <p:cNvSpPr>
                  <a:spLocks noChangeShapeType="1"/>
                </p:cNvSpPr>
                <p:nvPr/>
              </p:nvSpPr>
              <p:spPr bwMode="auto">
                <a:xfrm>
                  <a:off x="4725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4" name="Line 1948"/>
                <p:cNvSpPr>
                  <a:spLocks noChangeShapeType="1"/>
                </p:cNvSpPr>
                <p:nvPr/>
              </p:nvSpPr>
              <p:spPr bwMode="auto">
                <a:xfrm>
                  <a:off x="4725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5" name="Line 1949"/>
                <p:cNvSpPr>
                  <a:spLocks noChangeShapeType="1"/>
                </p:cNvSpPr>
                <p:nvPr/>
              </p:nvSpPr>
              <p:spPr bwMode="auto">
                <a:xfrm>
                  <a:off x="4725" y="1451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6" name="Line 1950"/>
                <p:cNvSpPr>
                  <a:spLocks noChangeShapeType="1"/>
                </p:cNvSpPr>
                <p:nvPr/>
              </p:nvSpPr>
              <p:spPr bwMode="auto">
                <a:xfrm>
                  <a:off x="4732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7" name="Line 1951"/>
                <p:cNvSpPr>
                  <a:spLocks noChangeShapeType="1"/>
                </p:cNvSpPr>
                <p:nvPr/>
              </p:nvSpPr>
              <p:spPr bwMode="auto">
                <a:xfrm>
                  <a:off x="4732" y="1451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8" name="Line 1952"/>
                <p:cNvSpPr>
                  <a:spLocks noChangeShapeType="1"/>
                </p:cNvSpPr>
                <p:nvPr/>
              </p:nvSpPr>
              <p:spPr bwMode="auto">
                <a:xfrm>
                  <a:off x="4732" y="1451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29" name="Line 1953"/>
                <p:cNvSpPr>
                  <a:spLocks noChangeShapeType="1"/>
                </p:cNvSpPr>
                <p:nvPr/>
              </p:nvSpPr>
              <p:spPr bwMode="auto">
                <a:xfrm>
                  <a:off x="4739" y="14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0" name="Line 1954"/>
                <p:cNvSpPr>
                  <a:spLocks noChangeShapeType="1"/>
                </p:cNvSpPr>
                <p:nvPr/>
              </p:nvSpPr>
              <p:spPr bwMode="auto">
                <a:xfrm>
                  <a:off x="4739" y="145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1" name="Line 1955"/>
                <p:cNvSpPr>
                  <a:spLocks noChangeShapeType="1"/>
                </p:cNvSpPr>
                <p:nvPr/>
              </p:nvSpPr>
              <p:spPr bwMode="auto">
                <a:xfrm>
                  <a:off x="4746" y="14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2" name="Line 1956"/>
                <p:cNvSpPr>
                  <a:spLocks noChangeShapeType="1"/>
                </p:cNvSpPr>
                <p:nvPr/>
              </p:nvSpPr>
              <p:spPr bwMode="auto">
                <a:xfrm>
                  <a:off x="4746" y="1458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3" name="Line 1957"/>
                <p:cNvSpPr>
                  <a:spLocks noChangeShapeType="1"/>
                </p:cNvSpPr>
                <p:nvPr/>
              </p:nvSpPr>
              <p:spPr bwMode="auto">
                <a:xfrm>
                  <a:off x="4753" y="14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4" name="Line 1958"/>
                <p:cNvSpPr>
                  <a:spLocks noChangeShapeType="1"/>
                </p:cNvSpPr>
                <p:nvPr/>
              </p:nvSpPr>
              <p:spPr bwMode="auto">
                <a:xfrm>
                  <a:off x="4753" y="1458"/>
                  <a:ext cx="6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5" name="Line 1959"/>
                <p:cNvSpPr>
                  <a:spLocks noChangeShapeType="1"/>
                </p:cNvSpPr>
                <p:nvPr/>
              </p:nvSpPr>
              <p:spPr bwMode="auto">
                <a:xfrm>
                  <a:off x="4759" y="1458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6" name="Line 1960"/>
                <p:cNvSpPr>
                  <a:spLocks noChangeShapeType="1"/>
                </p:cNvSpPr>
                <p:nvPr/>
              </p:nvSpPr>
              <p:spPr bwMode="auto">
                <a:xfrm>
                  <a:off x="4759" y="1458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2737" name="Line 1961"/>
                <p:cNvSpPr>
                  <a:spLocks noChangeShapeType="1"/>
                </p:cNvSpPr>
                <p:nvPr/>
              </p:nvSpPr>
              <p:spPr bwMode="auto">
                <a:xfrm>
                  <a:off x="4766" y="1465"/>
                  <a:ext cx="1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22343" name="Line 1962"/>
              <p:cNvSpPr>
                <a:spLocks noChangeShapeType="1"/>
              </p:cNvSpPr>
              <p:nvPr/>
            </p:nvSpPr>
            <p:spPr bwMode="auto">
              <a:xfrm>
                <a:off x="4766" y="146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4" name="Line 1963"/>
              <p:cNvSpPr>
                <a:spLocks noChangeShapeType="1"/>
              </p:cNvSpPr>
              <p:nvPr/>
            </p:nvSpPr>
            <p:spPr bwMode="auto">
              <a:xfrm>
                <a:off x="4773" y="146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5" name="Line 1964"/>
              <p:cNvSpPr>
                <a:spLocks noChangeShapeType="1"/>
              </p:cNvSpPr>
              <p:nvPr/>
            </p:nvSpPr>
            <p:spPr bwMode="auto">
              <a:xfrm>
                <a:off x="4780" y="14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6" name="Line 1965"/>
              <p:cNvSpPr>
                <a:spLocks noChangeShapeType="1"/>
              </p:cNvSpPr>
              <p:nvPr/>
            </p:nvSpPr>
            <p:spPr bwMode="auto">
              <a:xfrm>
                <a:off x="4780" y="146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7" name="Line 1966"/>
              <p:cNvSpPr>
                <a:spLocks noChangeShapeType="1"/>
              </p:cNvSpPr>
              <p:nvPr/>
            </p:nvSpPr>
            <p:spPr bwMode="auto">
              <a:xfrm>
                <a:off x="4787" y="14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8" name="Line 1967"/>
              <p:cNvSpPr>
                <a:spLocks noChangeShapeType="1"/>
              </p:cNvSpPr>
              <p:nvPr/>
            </p:nvSpPr>
            <p:spPr bwMode="auto">
              <a:xfrm>
                <a:off x="4787" y="146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49" name="Line 1968"/>
              <p:cNvSpPr>
                <a:spLocks noChangeShapeType="1"/>
              </p:cNvSpPr>
              <p:nvPr/>
            </p:nvSpPr>
            <p:spPr bwMode="auto">
              <a:xfrm>
                <a:off x="4793" y="1465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0" name="Line 1969"/>
              <p:cNvSpPr>
                <a:spLocks noChangeShapeType="1"/>
              </p:cNvSpPr>
              <p:nvPr/>
            </p:nvSpPr>
            <p:spPr bwMode="auto">
              <a:xfrm>
                <a:off x="4793" y="147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1" name="Line 1970"/>
              <p:cNvSpPr>
                <a:spLocks noChangeShapeType="1"/>
              </p:cNvSpPr>
              <p:nvPr/>
            </p:nvSpPr>
            <p:spPr bwMode="auto">
              <a:xfrm>
                <a:off x="4800" y="14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2" name="Line 1971"/>
              <p:cNvSpPr>
                <a:spLocks noChangeShapeType="1"/>
              </p:cNvSpPr>
              <p:nvPr/>
            </p:nvSpPr>
            <p:spPr bwMode="auto">
              <a:xfrm>
                <a:off x="4800" y="147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3" name="Line 1972"/>
              <p:cNvSpPr>
                <a:spLocks noChangeShapeType="1"/>
              </p:cNvSpPr>
              <p:nvPr/>
            </p:nvSpPr>
            <p:spPr bwMode="auto">
              <a:xfrm>
                <a:off x="4807" y="14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4" name="Line 1973"/>
              <p:cNvSpPr>
                <a:spLocks noChangeShapeType="1"/>
              </p:cNvSpPr>
              <p:nvPr/>
            </p:nvSpPr>
            <p:spPr bwMode="auto">
              <a:xfrm>
                <a:off x="4807" y="14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5" name="Line 1974"/>
              <p:cNvSpPr>
                <a:spLocks noChangeShapeType="1"/>
              </p:cNvSpPr>
              <p:nvPr/>
            </p:nvSpPr>
            <p:spPr bwMode="auto">
              <a:xfrm>
                <a:off x="4807" y="147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6" name="Line 1975"/>
              <p:cNvSpPr>
                <a:spLocks noChangeShapeType="1"/>
              </p:cNvSpPr>
              <p:nvPr/>
            </p:nvSpPr>
            <p:spPr bwMode="auto">
              <a:xfrm>
                <a:off x="4814" y="147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7" name="Line 1976"/>
              <p:cNvSpPr>
                <a:spLocks noChangeShapeType="1"/>
              </p:cNvSpPr>
              <p:nvPr/>
            </p:nvSpPr>
            <p:spPr bwMode="auto">
              <a:xfrm>
                <a:off x="4814" y="147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8" name="Line 1977"/>
              <p:cNvSpPr>
                <a:spLocks noChangeShapeType="1"/>
              </p:cNvSpPr>
              <p:nvPr/>
            </p:nvSpPr>
            <p:spPr bwMode="auto">
              <a:xfrm>
                <a:off x="4814" y="1478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59" name="Line 1978"/>
              <p:cNvSpPr>
                <a:spLocks noChangeShapeType="1"/>
              </p:cNvSpPr>
              <p:nvPr/>
            </p:nvSpPr>
            <p:spPr bwMode="auto">
              <a:xfrm>
                <a:off x="4821" y="14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0" name="Line 1979"/>
              <p:cNvSpPr>
                <a:spLocks noChangeShapeType="1"/>
              </p:cNvSpPr>
              <p:nvPr/>
            </p:nvSpPr>
            <p:spPr bwMode="auto">
              <a:xfrm>
                <a:off x="4821" y="14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1" name="Line 1980"/>
              <p:cNvSpPr>
                <a:spLocks noChangeShapeType="1"/>
              </p:cNvSpPr>
              <p:nvPr/>
            </p:nvSpPr>
            <p:spPr bwMode="auto">
              <a:xfrm>
                <a:off x="4821" y="14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2" name="Line 1981"/>
              <p:cNvSpPr>
                <a:spLocks noChangeShapeType="1"/>
              </p:cNvSpPr>
              <p:nvPr/>
            </p:nvSpPr>
            <p:spPr bwMode="auto">
              <a:xfrm>
                <a:off x="4821" y="1478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3" name="Line 1982"/>
              <p:cNvSpPr>
                <a:spLocks noChangeShapeType="1"/>
              </p:cNvSpPr>
              <p:nvPr/>
            </p:nvSpPr>
            <p:spPr bwMode="auto">
              <a:xfrm>
                <a:off x="4827" y="147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4" name="Line 1983"/>
              <p:cNvSpPr>
                <a:spLocks noChangeShapeType="1"/>
              </p:cNvSpPr>
              <p:nvPr/>
            </p:nvSpPr>
            <p:spPr bwMode="auto">
              <a:xfrm>
                <a:off x="4827" y="147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5" name="Line 1984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6" name="Line 1985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7" name="Line 1986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8" name="Line 1987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69" name="Line 1988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0" name="Line 1989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1" name="Line 1990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2" name="Line 1991"/>
              <p:cNvSpPr>
                <a:spLocks noChangeShapeType="1"/>
              </p:cNvSpPr>
              <p:nvPr/>
            </p:nvSpPr>
            <p:spPr bwMode="auto">
              <a:xfrm>
                <a:off x="4827" y="148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3" name="Line 1992"/>
              <p:cNvSpPr>
                <a:spLocks noChangeShapeType="1"/>
              </p:cNvSpPr>
              <p:nvPr/>
            </p:nvSpPr>
            <p:spPr bwMode="auto">
              <a:xfrm flipH="1">
                <a:off x="4821" y="1492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4" name="Line 1993"/>
              <p:cNvSpPr>
                <a:spLocks noChangeShapeType="1"/>
              </p:cNvSpPr>
              <p:nvPr/>
            </p:nvSpPr>
            <p:spPr bwMode="auto">
              <a:xfrm>
                <a:off x="4821" y="14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5" name="Line 1994"/>
              <p:cNvSpPr>
                <a:spLocks noChangeShapeType="1"/>
              </p:cNvSpPr>
              <p:nvPr/>
            </p:nvSpPr>
            <p:spPr bwMode="auto">
              <a:xfrm>
                <a:off x="4821" y="14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6" name="Line 1995"/>
              <p:cNvSpPr>
                <a:spLocks noChangeShapeType="1"/>
              </p:cNvSpPr>
              <p:nvPr/>
            </p:nvSpPr>
            <p:spPr bwMode="auto">
              <a:xfrm>
                <a:off x="4821" y="14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7" name="Line 1996"/>
              <p:cNvSpPr>
                <a:spLocks noChangeShapeType="1"/>
              </p:cNvSpPr>
              <p:nvPr/>
            </p:nvSpPr>
            <p:spPr bwMode="auto">
              <a:xfrm flipH="1">
                <a:off x="4814" y="149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8" name="Line 1997"/>
              <p:cNvSpPr>
                <a:spLocks noChangeShapeType="1"/>
              </p:cNvSpPr>
              <p:nvPr/>
            </p:nvSpPr>
            <p:spPr bwMode="auto">
              <a:xfrm>
                <a:off x="4814" y="14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79" name="Line 1998"/>
              <p:cNvSpPr>
                <a:spLocks noChangeShapeType="1"/>
              </p:cNvSpPr>
              <p:nvPr/>
            </p:nvSpPr>
            <p:spPr bwMode="auto">
              <a:xfrm>
                <a:off x="4814" y="149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0" name="Line 1999"/>
              <p:cNvSpPr>
                <a:spLocks noChangeShapeType="1"/>
              </p:cNvSpPr>
              <p:nvPr/>
            </p:nvSpPr>
            <p:spPr bwMode="auto">
              <a:xfrm flipH="1">
                <a:off x="4807" y="149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1" name="Line 2000"/>
              <p:cNvSpPr>
                <a:spLocks noChangeShapeType="1"/>
              </p:cNvSpPr>
              <p:nvPr/>
            </p:nvSpPr>
            <p:spPr bwMode="auto">
              <a:xfrm>
                <a:off x="4807" y="14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2" name="Line 2001"/>
              <p:cNvSpPr>
                <a:spLocks noChangeShapeType="1"/>
              </p:cNvSpPr>
              <p:nvPr/>
            </p:nvSpPr>
            <p:spPr bwMode="auto">
              <a:xfrm>
                <a:off x="4807" y="14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3" name="Line 2002"/>
              <p:cNvSpPr>
                <a:spLocks noChangeShapeType="1"/>
              </p:cNvSpPr>
              <p:nvPr/>
            </p:nvSpPr>
            <p:spPr bwMode="auto">
              <a:xfrm flipH="1">
                <a:off x="4800" y="149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4" name="Line 2003"/>
              <p:cNvSpPr>
                <a:spLocks noChangeShapeType="1"/>
              </p:cNvSpPr>
              <p:nvPr/>
            </p:nvSpPr>
            <p:spPr bwMode="auto">
              <a:xfrm>
                <a:off x="4800" y="14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5" name="Line 2004"/>
              <p:cNvSpPr>
                <a:spLocks noChangeShapeType="1"/>
              </p:cNvSpPr>
              <p:nvPr/>
            </p:nvSpPr>
            <p:spPr bwMode="auto">
              <a:xfrm flipH="1">
                <a:off x="4793" y="149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6" name="Line 2005"/>
              <p:cNvSpPr>
                <a:spLocks noChangeShapeType="1"/>
              </p:cNvSpPr>
              <p:nvPr/>
            </p:nvSpPr>
            <p:spPr bwMode="auto">
              <a:xfrm>
                <a:off x="4793" y="1499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7" name="Line 2006"/>
              <p:cNvSpPr>
                <a:spLocks noChangeShapeType="1"/>
              </p:cNvSpPr>
              <p:nvPr/>
            </p:nvSpPr>
            <p:spPr bwMode="auto">
              <a:xfrm flipH="1">
                <a:off x="4787" y="150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8" name="Line 2007"/>
              <p:cNvSpPr>
                <a:spLocks noChangeShapeType="1"/>
              </p:cNvSpPr>
              <p:nvPr/>
            </p:nvSpPr>
            <p:spPr bwMode="auto">
              <a:xfrm>
                <a:off x="4787" y="15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89" name="Line 2008"/>
              <p:cNvSpPr>
                <a:spLocks noChangeShapeType="1"/>
              </p:cNvSpPr>
              <p:nvPr/>
            </p:nvSpPr>
            <p:spPr bwMode="auto">
              <a:xfrm flipH="1">
                <a:off x="4780" y="15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0" name="Line 2009"/>
              <p:cNvSpPr>
                <a:spLocks noChangeShapeType="1"/>
              </p:cNvSpPr>
              <p:nvPr/>
            </p:nvSpPr>
            <p:spPr bwMode="auto">
              <a:xfrm>
                <a:off x="4780" y="15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1" name="Line 2010"/>
              <p:cNvSpPr>
                <a:spLocks noChangeShapeType="1"/>
              </p:cNvSpPr>
              <p:nvPr/>
            </p:nvSpPr>
            <p:spPr bwMode="auto">
              <a:xfrm flipH="1">
                <a:off x="4773" y="150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2" name="Line 2011"/>
              <p:cNvSpPr>
                <a:spLocks noChangeShapeType="1"/>
              </p:cNvSpPr>
              <p:nvPr/>
            </p:nvSpPr>
            <p:spPr bwMode="auto">
              <a:xfrm>
                <a:off x="4773" y="150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3" name="Line 2012"/>
              <p:cNvSpPr>
                <a:spLocks noChangeShapeType="1"/>
              </p:cNvSpPr>
              <p:nvPr/>
            </p:nvSpPr>
            <p:spPr bwMode="auto">
              <a:xfrm flipH="1">
                <a:off x="4766" y="151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4" name="Line 2013"/>
              <p:cNvSpPr>
                <a:spLocks noChangeShapeType="1"/>
              </p:cNvSpPr>
              <p:nvPr/>
            </p:nvSpPr>
            <p:spPr bwMode="auto">
              <a:xfrm flipH="1">
                <a:off x="4759" y="151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5" name="Line 2014"/>
              <p:cNvSpPr>
                <a:spLocks noChangeShapeType="1"/>
              </p:cNvSpPr>
              <p:nvPr/>
            </p:nvSpPr>
            <p:spPr bwMode="auto">
              <a:xfrm>
                <a:off x="4759" y="15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6" name="Line 2015"/>
              <p:cNvSpPr>
                <a:spLocks noChangeShapeType="1"/>
              </p:cNvSpPr>
              <p:nvPr/>
            </p:nvSpPr>
            <p:spPr bwMode="auto">
              <a:xfrm flipH="1">
                <a:off x="4753" y="1512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7" name="Line 2016"/>
              <p:cNvSpPr>
                <a:spLocks noChangeShapeType="1"/>
              </p:cNvSpPr>
              <p:nvPr/>
            </p:nvSpPr>
            <p:spPr bwMode="auto">
              <a:xfrm>
                <a:off x="4753" y="15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8" name="Line 2017"/>
              <p:cNvSpPr>
                <a:spLocks noChangeShapeType="1"/>
              </p:cNvSpPr>
              <p:nvPr/>
            </p:nvSpPr>
            <p:spPr bwMode="auto">
              <a:xfrm flipH="1">
                <a:off x="4746" y="151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99" name="Line 2018"/>
              <p:cNvSpPr>
                <a:spLocks noChangeShapeType="1"/>
              </p:cNvSpPr>
              <p:nvPr/>
            </p:nvSpPr>
            <p:spPr bwMode="auto">
              <a:xfrm>
                <a:off x="4746" y="15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0" name="Line 2019"/>
              <p:cNvSpPr>
                <a:spLocks noChangeShapeType="1"/>
              </p:cNvSpPr>
              <p:nvPr/>
            </p:nvSpPr>
            <p:spPr bwMode="auto">
              <a:xfrm flipH="1">
                <a:off x="4739" y="15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1" name="Line 2020"/>
              <p:cNvSpPr>
                <a:spLocks noChangeShapeType="1"/>
              </p:cNvSpPr>
              <p:nvPr/>
            </p:nvSpPr>
            <p:spPr bwMode="auto">
              <a:xfrm>
                <a:off x="4739" y="15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2" name="Line 2021"/>
              <p:cNvSpPr>
                <a:spLocks noChangeShapeType="1"/>
              </p:cNvSpPr>
              <p:nvPr/>
            </p:nvSpPr>
            <p:spPr bwMode="auto">
              <a:xfrm>
                <a:off x="4739" y="15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3" name="Line 2022"/>
              <p:cNvSpPr>
                <a:spLocks noChangeShapeType="1"/>
              </p:cNvSpPr>
              <p:nvPr/>
            </p:nvSpPr>
            <p:spPr bwMode="auto">
              <a:xfrm flipH="1">
                <a:off x="4732" y="15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4" name="Line 2023"/>
              <p:cNvSpPr>
                <a:spLocks noChangeShapeType="1"/>
              </p:cNvSpPr>
              <p:nvPr/>
            </p:nvSpPr>
            <p:spPr bwMode="auto">
              <a:xfrm>
                <a:off x="4732" y="15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5" name="Line 2024"/>
              <p:cNvSpPr>
                <a:spLocks noChangeShapeType="1"/>
              </p:cNvSpPr>
              <p:nvPr/>
            </p:nvSpPr>
            <p:spPr bwMode="auto">
              <a:xfrm flipH="1">
                <a:off x="4725" y="151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6" name="Line 2025"/>
              <p:cNvSpPr>
                <a:spLocks noChangeShapeType="1"/>
              </p:cNvSpPr>
              <p:nvPr/>
            </p:nvSpPr>
            <p:spPr bwMode="auto">
              <a:xfrm>
                <a:off x="4725" y="151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7" name="Line 2026"/>
              <p:cNvSpPr>
                <a:spLocks noChangeShapeType="1"/>
              </p:cNvSpPr>
              <p:nvPr/>
            </p:nvSpPr>
            <p:spPr bwMode="auto">
              <a:xfrm>
                <a:off x="4725" y="15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8" name="Line 2027"/>
              <p:cNvSpPr>
                <a:spLocks noChangeShapeType="1"/>
              </p:cNvSpPr>
              <p:nvPr/>
            </p:nvSpPr>
            <p:spPr bwMode="auto">
              <a:xfrm flipH="1">
                <a:off x="4719" y="1526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09" name="Line 2028"/>
              <p:cNvSpPr>
                <a:spLocks noChangeShapeType="1"/>
              </p:cNvSpPr>
              <p:nvPr/>
            </p:nvSpPr>
            <p:spPr bwMode="auto">
              <a:xfrm>
                <a:off x="4719" y="15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0" name="Line 2029"/>
              <p:cNvSpPr>
                <a:spLocks noChangeShapeType="1"/>
              </p:cNvSpPr>
              <p:nvPr/>
            </p:nvSpPr>
            <p:spPr bwMode="auto">
              <a:xfrm>
                <a:off x="4719" y="15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1" name="Line 2030"/>
              <p:cNvSpPr>
                <a:spLocks noChangeShapeType="1"/>
              </p:cNvSpPr>
              <p:nvPr/>
            </p:nvSpPr>
            <p:spPr bwMode="auto">
              <a:xfrm>
                <a:off x="4719" y="15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2" name="Line 2031"/>
              <p:cNvSpPr>
                <a:spLocks noChangeShapeType="1"/>
              </p:cNvSpPr>
              <p:nvPr/>
            </p:nvSpPr>
            <p:spPr bwMode="auto">
              <a:xfrm flipH="1">
                <a:off x="4712" y="1526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3" name="Line 2032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4" name="Line 2033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5" name="Line 2034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6" name="Line 2035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7" name="Line 2036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8" name="Line 2037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19" name="Line 2038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0" name="Line 2039"/>
              <p:cNvSpPr>
                <a:spLocks noChangeShapeType="1"/>
              </p:cNvSpPr>
              <p:nvPr/>
            </p:nvSpPr>
            <p:spPr bwMode="auto">
              <a:xfrm>
                <a:off x="4712" y="1533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1" name="Line 2040"/>
              <p:cNvSpPr>
                <a:spLocks noChangeShapeType="1"/>
              </p:cNvSpPr>
              <p:nvPr/>
            </p:nvSpPr>
            <p:spPr bwMode="auto">
              <a:xfrm>
                <a:off x="4712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2" name="Line 2041"/>
              <p:cNvSpPr>
                <a:spLocks noChangeShapeType="1"/>
              </p:cNvSpPr>
              <p:nvPr/>
            </p:nvSpPr>
            <p:spPr bwMode="auto">
              <a:xfrm>
                <a:off x="4712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3" name="Line 2042"/>
              <p:cNvSpPr>
                <a:spLocks noChangeShapeType="1"/>
              </p:cNvSpPr>
              <p:nvPr/>
            </p:nvSpPr>
            <p:spPr bwMode="auto">
              <a:xfrm>
                <a:off x="4712" y="153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4" name="Line 2043"/>
              <p:cNvSpPr>
                <a:spLocks noChangeShapeType="1"/>
              </p:cNvSpPr>
              <p:nvPr/>
            </p:nvSpPr>
            <p:spPr bwMode="auto">
              <a:xfrm>
                <a:off x="4719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5" name="Line 2044"/>
              <p:cNvSpPr>
                <a:spLocks noChangeShapeType="1"/>
              </p:cNvSpPr>
              <p:nvPr/>
            </p:nvSpPr>
            <p:spPr bwMode="auto">
              <a:xfrm>
                <a:off x="4719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6" name="Line 2045"/>
              <p:cNvSpPr>
                <a:spLocks noChangeShapeType="1"/>
              </p:cNvSpPr>
              <p:nvPr/>
            </p:nvSpPr>
            <p:spPr bwMode="auto">
              <a:xfrm>
                <a:off x="4719" y="15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7" name="Line 2046"/>
              <p:cNvSpPr>
                <a:spLocks noChangeShapeType="1"/>
              </p:cNvSpPr>
              <p:nvPr/>
            </p:nvSpPr>
            <p:spPr bwMode="auto">
              <a:xfrm>
                <a:off x="4719" y="1539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8" name="Line 2047"/>
              <p:cNvSpPr>
                <a:spLocks noChangeShapeType="1"/>
              </p:cNvSpPr>
              <p:nvPr/>
            </p:nvSpPr>
            <p:spPr bwMode="auto">
              <a:xfrm>
                <a:off x="4725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29" name="Line 1024"/>
              <p:cNvSpPr>
                <a:spLocks noChangeShapeType="1"/>
              </p:cNvSpPr>
              <p:nvPr/>
            </p:nvSpPr>
            <p:spPr bwMode="auto">
              <a:xfrm>
                <a:off x="4725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0" name="Line 1025"/>
              <p:cNvSpPr>
                <a:spLocks noChangeShapeType="1"/>
              </p:cNvSpPr>
              <p:nvPr/>
            </p:nvSpPr>
            <p:spPr bwMode="auto">
              <a:xfrm>
                <a:off x="4725" y="154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1" name="Line 1026"/>
              <p:cNvSpPr>
                <a:spLocks noChangeShapeType="1"/>
              </p:cNvSpPr>
              <p:nvPr/>
            </p:nvSpPr>
            <p:spPr bwMode="auto">
              <a:xfrm>
                <a:off x="4732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2" name="Line 1027"/>
              <p:cNvSpPr>
                <a:spLocks noChangeShapeType="1"/>
              </p:cNvSpPr>
              <p:nvPr/>
            </p:nvSpPr>
            <p:spPr bwMode="auto">
              <a:xfrm>
                <a:off x="4732" y="154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3" name="Line 1028"/>
              <p:cNvSpPr>
                <a:spLocks noChangeShapeType="1"/>
              </p:cNvSpPr>
              <p:nvPr/>
            </p:nvSpPr>
            <p:spPr bwMode="auto">
              <a:xfrm>
                <a:off x="4739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4" name="Line 1029"/>
              <p:cNvSpPr>
                <a:spLocks noChangeShapeType="1"/>
              </p:cNvSpPr>
              <p:nvPr/>
            </p:nvSpPr>
            <p:spPr bwMode="auto">
              <a:xfrm>
                <a:off x="4739" y="15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5" name="Line 1030"/>
              <p:cNvSpPr>
                <a:spLocks noChangeShapeType="1"/>
              </p:cNvSpPr>
              <p:nvPr/>
            </p:nvSpPr>
            <p:spPr bwMode="auto">
              <a:xfrm>
                <a:off x="4739" y="1546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6" name="Line 1031"/>
              <p:cNvSpPr>
                <a:spLocks noChangeShapeType="1"/>
              </p:cNvSpPr>
              <p:nvPr/>
            </p:nvSpPr>
            <p:spPr bwMode="auto">
              <a:xfrm>
                <a:off x="4746" y="15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7" name="Line 1032"/>
              <p:cNvSpPr>
                <a:spLocks noChangeShapeType="1"/>
              </p:cNvSpPr>
              <p:nvPr/>
            </p:nvSpPr>
            <p:spPr bwMode="auto">
              <a:xfrm>
                <a:off x="4746" y="15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8" name="Line 1033"/>
              <p:cNvSpPr>
                <a:spLocks noChangeShapeType="1"/>
              </p:cNvSpPr>
              <p:nvPr/>
            </p:nvSpPr>
            <p:spPr bwMode="auto">
              <a:xfrm>
                <a:off x="4753" y="15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39" name="Line 1034"/>
              <p:cNvSpPr>
                <a:spLocks noChangeShapeType="1"/>
              </p:cNvSpPr>
              <p:nvPr/>
            </p:nvSpPr>
            <p:spPr bwMode="auto">
              <a:xfrm>
                <a:off x="4753" y="1553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0" name="Line 1035"/>
              <p:cNvSpPr>
                <a:spLocks noChangeShapeType="1"/>
              </p:cNvSpPr>
              <p:nvPr/>
            </p:nvSpPr>
            <p:spPr bwMode="auto">
              <a:xfrm>
                <a:off x="4759" y="15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1" name="Line 1036"/>
              <p:cNvSpPr>
                <a:spLocks noChangeShapeType="1"/>
              </p:cNvSpPr>
              <p:nvPr/>
            </p:nvSpPr>
            <p:spPr bwMode="auto">
              <a:xfrm>
                <a:off x="4766" y="15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2" name="Line 1037"/>
              <p:cNvSpPr>
                <a:spLocks noChangeShapeType="1"/>
              </p:cNvSpPr>
              <p:nvPr/>
            </p:nvSpPr>
            <p:spPr bwMode="auto">
              <a:xfrm>
                <a:off x="4766" y="155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3" name="Line 1038"/>
              <p:cNvSpPr>
                <a:spLocks noChangeShapeType="1"/>
              </p:cNvSpPr>
              <p:nvPr/>
            </p:nvSpPr>
            <p:spPr bwMode="auto">
              <a:xfrm>
                <a:off x="4773" y="15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4" name="Line 1039"/>
              <p:cNvSpPr>
                <a:spLocks noChangeShapeType="1"/>
              </p:cNvSpPr>
              <p:nvPr/>
            </p:nvSpPr>
            <p:spPr bwMode="auto">
              <a:xfrm>
                <a:off x="4773" y="1553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5" name="Line 1040"/>
              <p:cNvSpPr>
                <a:spLocks noChangeShapeType="1"/>
              </p:cNvSpPr>
              <p:nvPr/>
            </p:nvSpPr>
            <p:spPr bwMode="auto">
              <a:xfrm>
                <a:off x="4780" y="15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6" name="Line 1041"/>
              <p:cNvSpPr>
                <a:spLocks noChangeShapeType="1"/>
              </p:cNvSpPr>
              <p:nvPr/>
            </p:nvSpPr>
            <p:spPr bwMode="auto">
              <a:xfrm>
                <a:off x="4780" y="156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7" name="Line 1042"/>
              <p:cNvSpPr>
                <a:spLocks noChangeShapeType="1"/>
              </p:cNvSpPr>
              <p:nvPr/>
            </p:nvSpPr>
            <p:spPr bwMode="auto">
              <a:xfrm>
                <a:off x="4787" y="15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8" name="Line 1043"/>
              <p:cNvSpPr>
                <a:spLocks noChangeShapeType="1"/>
              </p:cNvSpPr>
              <p:nvPr/>
            </p:nvSpPr>
            <p:spPr bwMode="auto">
              <a:xfrm>
                <a:off x="4787" y="1560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49" name="Line 1044"/>
              <p:cNvSpPr>
                <a:spLocks noChangeShapeType="1"/>
              </p:cNvSpPr>
              <p:nvPr/>
            </p:nvSpPr>
            <p:spPr bwMode="auto">
              <a:xfrm>
                <a:off x="4793" y="15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0" name="Line 1045"/>
              <p:cNvSpPr>
                <a:spLocks noChangeShapeType="1"/>
              </p:cNvSpPr>
              <p:nvPr/>
            </p:nvSpPr>
            <p:spPr bwMode="auto">
              <a:xfrm>
                <a:off x="4793" y="156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1" name="Line 1046"/>
              <p:cNvSpPr>
                <a:spLocks noChangeShapeType="1"/>
              </p:cNvSpPr>
              <p:nvPr/>
            </p:nvSpPr>
            <p:spPr bwMode="auto">
              <a:xfrm>
                <a:off x="4800" y="156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2" name="Line 1047"/>
              <p:cNvSpPr>
                <a:spLocks noChangeShapeType="1"/>
              </p:cNvSpPr>
              <p:nvPr/>
            </p:nvSpPr>
            <p:spPr bwMode="auto">
              <a:xfrm>
                <a:off x="4800" y="156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3" name="Line 1048"/>
              <p:cNvSpPr>
                <a:spLocks noChangeShapeType="1"/>
              </p:cNvSpPr>
              <p:nvPr/>
            </p:nvSpPr>
            <p:spPr bwMode="auto">
              <a:xfrm>
                <a:off x="4807" y="15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4" name="Line 1049"/>
              <p:cNvSpPr>
                <a:spLocks noChangeShapeType="1"/>
              </p:cNvSpPr>
              <p:nvPr/>
            </p:nvSpPr>
            <p:spPr bwMode="auto">
              <a:xfrm>
                <a:off x="4807" y="15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5" name="Line 1050"/>
              <p:cNvSpPr>
                <a:spLocks noChangeShapeType="1"/>
              </p:cNvSpPr>
              <p:nvPr/>
            </p:nvSpPr>
            <p:spPr bwMode="auto">
              <a:xfrm>
                <a:off x="4807" y="156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6" name="Line 1051"/>
              <p:cNvSpPr>
                <a:spLocks noChangeShapeType="1"/>
              </p:cNvSpPr>
              <p:nvPr/>
            </p:nvSpPr>
            <p:spPr bwMode="auto">
              <a:xfrm>
                <a:off x="4814" y="15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7" name="Line 1052"/>
              <p:cNvSpPr>
                <a:spLocks noChangeShapeType="1"/>
              </p:cNvSpPr>
              <p:nvPr/>
            </p:nvSpPr>
            <p:spPr bwMode="auto">
              <a:xfrm>
                <a:off x="4814" y="156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8" name="Line 1053"/>
              <p:cNvSpPr>
                <a:spLocks noChangeShapeType="1"/>
              </p:cNvSpPr>
              <p:nvPr/>
            </p:nvSpPr>
            <p:spPr bwMode="auto">
              <a:xfrm>
                <a:off x="4821" y="15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59" name="Line 1054"/>
              <p:cNvSpPr>
                <a:spLocks noChangeShapeType="1"/>
              </p:cNvSpPr>
              <p:nvPr/>
            </p:nvSpPr>
            <p:spPr bwMode="auto">
              <a:xfrm>
                <a:off x="4821" y="1567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0" name="Line 1055"/>
              <p:cNvSpPr>
                <a:spLocks noChangeShapeType="1"/>
              </p:cNvSpPr>
              <p:nvPr/>
            </p:nvSpPr>
            <p:spPr bwMode="auto">
              <a:xfrm>
                <a:off x="4821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1" name="Line 1056"/>
              <p:cNvSpPr>
                <a:spLocks noChangeShapeType="1"/>
              </p:cNvSpPr>
              <p:nvPr/>
            </p:nvSpPr>
            <p:spPr bwMode="auto">
              <a:xfrm>
                <a:off x="4821" y="1573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2" name="Line 1057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3" name="Line 1058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4" name="Line 1059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5" name="Line 1060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6" name="Line 1061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7" name="Line 1062"/>
              <p:cNvSpPr>
                <a:spLocks noChangeShapeType="1"/>
              </p:cNvSpPr>
              <p:nvPr/>
            </p:nvSpPr>
            <p:spPr bwMode="auto">
              <a:xfrm>
                <a:off x="4827" y="157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8" name="Line 1063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69" name="Line 1064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0" name="Line 1065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1" name="Line 1066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2" name="Line 1067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3" name="Line 1068"/>
              <p:cNvSpPr>
                <a:spLocks noChangeShapeType="1"/>
              </p:cNvSpPr>
              <p:nvPr/>
            </p:nvSpPr>
            <p:spPr bwMode="auto">
              <a:xfrm>
                <a:off x="4827" y="15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4" name="Line 1069"/>
              <p:cNvSpPr>
                <a:spLocks noChangeShapeType="1"/>
              </p:cNvSpPr>
              <p:nvPr/>
            </p:nvSpPr>
            <p:spPr bwMode="auto">
              <a:xfrm flipH="1">
                <a:off x="4821" y="1580"/>
                <a:ext cx="6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5" name="Line 1070"/>
              <p:cNvSpPr>
                <a:spLocks noChangeShapeType="1"/>
              </p:cNvSpPr>
              <p:nvPr/>
            </p:nvSpPr>
            <p:spPr bwMode="auto">
              <a:xfrm>
                <a:off x="4821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6" name="Line 1071"/>
              <p:cNvSpPr>
                <a:spLocks noChangeShapeType="1"/>
              </p:cNvSpPr>
              <p:nvPr/>
            </p:nvSpPr>
            <p:spPr bwMode="auto">
              <a:xfrm>
                <a:off x="4821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7" name="Line 1072"/>
              <p:cNvSpPr>
                <a:spLocks noChangeShapeType="1"/>
              </p:cNvSpPr>
              <p:nvPr/>
            </p:nvSpPr>
            <p:spPr bwMode="auto">
              <a:xfrm>
                <a:off x="4821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8" name="Line 1073"/>
              <p:cNvSpPr>
                <a:spLocks noChangeShapeType="1"/>
              </p:cNvSpPr>
              <p:nvPr/>
            </p:nvSpPr>
            <p:spPr bwMode="auto">
              <a:xfrm flipH="1">
                <a:off x="4814" y="158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79" name="Line 1074"/>
              <p:cNvSpPr>
                <a:spLocks noChangeShapeType="1"/>
              </p:cNvSpPr>
              <p:nvPr/>
            </p:nvSpPr>
            <p:spPr bwMode="auto">
              <a:xfrm>
                <a:off x="4814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0" name="Line 1075"/>
              <p:cNvSpPr>
                <a:spLocks noChangeShapeType="1"/>
              </p:cNvSpPr>
              <p:nvPr/>
            </p:nvSpPr>
            <p:spPr bwMode="auto">
              <a:xfrm>
                <a:off x="4814" y="15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1" name="Line 1076"/>
              <p:cNvSpPr>
                <a:spLocks noChangeShapeType="1"/>
              </p:cNvSpPr>
              <p:nvPr/>
            </p:nvSpPr>
            <p:spPr bwMode="auto">
              <a:xfrm flipH="1">
                <a:off x="4807" y="158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2" name="Line 1077"/>
              <p:cNvSpPr>
                <a:spLocks noChangeShapeType="1"/>
              </p:cNvSpPr>
              <p:nvPr/>
            </p:nvSpPr>
            <p:spPr bwMode="auto">
              <a:xfrm>
                <a:off x="4807" y="15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3" name="Line 1078"/>
              <p:cNvSpPr>
                <a:spLocks noChangeShapeType="1"/>
              </p:cNvSpPr>
              <p:nvPr/>
            </p:nvSpPr>
            <p:spPr bwMode="auto">
              <a:xfrm flipH="1">
                <a:off x="4800" y="15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4" name="Line 1079"/>
              <p:cNvSpPr>
                <a:spLocks noChangeShapeType="1"/>
              </p:cNvSpPr>
              <p:nvPr/>
            </p:nvSpPr>
            <p:spPr bwMode="auto">
              <a:xfrm>
                <a:off x="4800" y="15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5" name="Line 1080"/>
              <p:cNvSpPr>
                <a:spLocks noChangeShapeType="1"/>
              </p:cNvSpPr>
              <p:nvPr/>
            </p:nvSpPr>
            <p:spPr bwMode="auto">
              <a:xfrm flipH="1">
                <a:off x="4793" y="15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6" name="Line 1081"/>
              <p:cNvSpPr>
                <a:spLocks noChangeShapeType="1"/>
              </p:cNvSpPr>
              <p:nvPr/>
            </p:nvSpPr>
            <p:spPr bwMode="auto">
              <a:xfrm>
                <a:off x="4793" y="15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7" name="Line 1082"/>
              <p:cNvSpPr>
                <a:spLocks noChangeShapeType="1"/>
              </p:cNvSpPr>
              <p:nvPr/>
            </p:nvSpPr>
            <p:spPr bwMode="auto">
              <a:xfrm flipH="1">
                <a:off x="4787" y="1594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8" name="Line 1083"/>
              <p:cNvSpPr>
                <a:spLocks noChangeShapeType="1"/>
              </p:cNvSpPr>
              <p:nvPr/>
            </p:nvSpPr>
            <p:spPr bwMode="auto">
              <a:xfrm>
                <a:off x="4787" y="159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89" name="Line 1084"/>
              <p:cNvSpPr>
                <a:spLocks noChangeShapeType="1"/>
              </p:cNvSpPr>
              <p:nvPr/>
            </p:nvSpPr>
            <p:spPr bwMode="auto">
              <a:xfrm flipH="1">
                <a:off x="4780" y="160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0" name="Line 1085"/>
              <p:cNvSpPr>
                <a:spLocks noChangeShapeType="1"/>
              </p:cNvSpPr>
              <p:nvPr/>
            </p:nvSpPr>
            <p:spPr bwMode="auto">
              <a:xfrm>
                <a:off x="4780" y="16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1" name="Line 1086"/>
              <p:cNvSpPr>
                <a:spLocks noChangeShapeType="1"/>
              </p:cNvSpPr>
              <p:nvPr/>
            </p:nvSpPr>
            <p:spPr bwMode="auto">
              <a:xfrm flipH="1">
                <a:off x="4773" y="160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2" name="Line 1087"/>
              <p:cNvSpPr>
                <a:spLocks noChangeShapeType="1"/>
              </p:cNvSpPr>
              <p:nvPr/>
            </p:nvSpPr>
            <p:spPr bwMode="auto">
              <a:xfrm>
                <a:off x="4773" y="16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3" name="Line 1088"/>
              <p:cNvSpPr>
                <a:spLocks noChangeShapeType="1"/>
              </p:cNvSpPr>
              <p:nvPr/>
            </p:nvSpPr>
            <p:spPr bwMode="auto">
              <a:xfrm flipH="1">
                <a:off x="4766" y="160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4" name="Line 1089"/>
              <p:cNvSpPr>
                <a:spLocks noChangeShapeType="1"/>
              </p:cNvSpPr>
              <p:nvPr/>
            </p:nvSpPr>
            <p:spPr bwMode="auto">
              <a:xfrm>
                <a:off x="4766" y="1601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5" name="Line 1090"/>
              <p:cNvSpPr>
                <a:spLocks noChangeShapeType="1"/>
              </p:cNvSpPr>
              <p:nvPr/>
            </p:nvSpPr>
            <p:spPr bwMode="auto">
              <a:xfrm flipH="1">
                <a:off x="4759" y="160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6" name="Line 1091"/>
              <p:cNvSpPr>
                <a:spLocks noChangeShapeType="1"/>
              </p:cNvSpPr>
              <p:nvPr/>
            </p:nvSpPr>
            <p:spPr bwMode="auto">
              <a:xfrm>
                <a:off x="4759" y="16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7" name="Line 1092"/>
              <p:cNvSpPr>
                <a:spLocks noChangeShapeType="1"/>
              </p:cNvSpPr>
              <p:nvPr/>
            </p:nvSpPr>
            <p:spPr bwMode="auto">
              <a:xfrm flipH="1">
                <a:off x="4753" y="1607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8" name="Line 1093"/>
              <p:cNvSpPr>
                <a:spLocks noChangeShapeType="1"/>
              </p:cNvSpPr>
              <p:nvPr/>
            </p:nvSpPr>
            <p:spPr bwMode="auto">
              <a:xfrm>
                <a:off x="4753" y="16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499" name="Line 1094"/>
              <p:cNvSpPr>
                <a:spLocks noChangeShapeType="1"/>
              </p:cNvSpPr>
              <p:nvPr/>
            </p:nvSpPr>
            <p:spPr bwMode="auto">
              <a:xfrm flipH="1">
                <a:off x="4746" y="160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0" name="Line 1095"/>
              <p:cNvSpPr>
                <a:spLocks noChangeShapeType="1"/>
              </p:cNvSpPr>
              <p:nvPr/>
            </p:nvSpPr>
            <p:spPr bwMode="auto">
              <a:xfrm>
                <a:off x="4746" y="16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1" name="Line 1096"/>
              <p:cNvSpPr>
                <a:spLocks noChangeShapeType="1"/>
              </p:cNvSpPr>
              <p:nvPr/>
            </p:nvSpPr>
            <p:spPr bwMode="auto">
              <a:xfrm flipH="1">
                <a:off x="4739" y="1607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2" name="Line 1097"/>
              <p:cNvSpPr>
                <a:spLocks noChangeShapeType="1"/>
              </p:cNvSpPr>
              <p:nvPr/>
            </p:nvSpPr>
            <p:spPr bwMode="auto">
              <a:xfrm>
                <a:off x="4739" y="16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3" name="Line 1098"/>
              <p:cNvSpPr>
                <a:spLocks noChangeShapeType="1"/>
              </p:cNvSpPr>
              <p:nvPr/>
            </p:nvSpPr>
            <p:spPr bwMode="auto">
              <a:xfrm flipH="1">
                <a:off x="4732" y="161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4" name="Line 1099"/>
              <p:cNvSpPr>
                <a:spLocks noChangeShapeType="1"/>
              </p:cNvSpPr>
              <p:nvPr/>
            </p:nvSpPr>
            <p:spPr bwMode="auto">
              <a:xfrm>
                <a:off x="4732" y="16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5" name="Line 1100"/>
              <p:cNvSpPr>
                <a:spLocks noChangeShapeType="1"/>
              </p:cNvSpPr>
              <p:nvPr/>
            </p:nvSpPr>
            <p:spPr bwMode="auto">
              <a:xfrm flipH="1">
                <a:off x="4725" y="161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6" name="Line 1101"/>
              <p:cNvSpPr>
                <a:spLocks noChangeShapeType="1"/>
              </p:cNvSpPr>
              <p:nvPr/>
            </p:nvSpPr>
            <p:spPr bwMode="auto">
              <a:xfrm>
                <a:off x="4725" y="16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7" name="Line 1102"/>
              <p:cNvSpPr>
                <a:spLocks noChangeShapeType="1"/>
              </p:cNvSpPr>
              <p:nvPr/>
            </p:nvSpPr>
            <p:spPr bwMode="auto">
              <a:xfrm>
                <a:off x="4725" y="16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8" name="Line 1103"/>
              <p:cNvSpPr>
                <a:spLocks noChangeShapeType="1"/>
              </p:cNvSpPr>
              <p:nvPr/>
            </p:nvSpPr>
            <p:spPr bwMode="auto">
              <a:xfrm>
                <a:off x="4725" y="16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09" name="Line 1104"/>
              <p:cNvSpPr>
                <a:spLocks noChangeShapeType="1"/>
              </p:cNvSpPr>
              <p:nvPr/>
            </p:nvSpPr>
            <p:spPr bwMode="auto">
              <a:xfrm flipH="1">
                <a:off x="4719" y="1621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0" name="Line 1105"/>
              <p:cNvSpPr>
                <a:spLocks noChangeShapeType="1"/>
              </p:cNvSpPr>
              <p:nvPr/>
            </p:nvSpPr>
            <p:spPr bwMode="auto">
              <a:xfrm>
                <a:off x="4719" y="16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1" name="Line 1106"/>
              <p:cNvSpPr>
                <a:spLocks noChangeShapeType="1"/>
              </p:cNvSpPr>
              <p:nvPr/>
            </p:nvSpPr>
            <p:spPr bwMode="auto">
              <a:xfrm>
                <a:off x="4719" y="16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2" name="Line 1107"/>
              <p:cNvSpPr>
                <a:spLocks noChangeShapeType="1"/>
              </p:cNvSpPr>
              <p:nvPr/>
            </p:nvSpPr>
            <p:spPr bwMode="auto">
              <a:xfrm>
                <a:off x="4719" y="16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3" name="Line 1108"/>
              <p:cNvSpPr>
                <a:spLocks noChangeShapeType="1"/>
              </p:cNvSpPr>
              <p:nvPr/>
            </p:nvSpPr>
            <p:spPr bwMode="auto">
              <a:xfrm flipH="1">
                <a:off x="4712" y="162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4" name="Line 1109"/>
              <p:cNvSpPr>
                <a:spLocks noChangeShapeType="1"/>
              </p:cNvSpPr>
              <p:nvPr/>
            </p:nvSpPr>
            <p:spPr bwMode="auto">
              <a:xfrm>
                <a:off x="4712" y="16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5" name="Line 1110"/>
              <p:cNvSpPr>
                <a:spLocks noChangeShapeType="1"/>
              </p:cNvSpPr>
              <p:nvPr/>
            </p:nvSpPr>
            <p:spPr bwMode="auto">
              <a:xfrm>
                <a:off x="4712" y="16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6" name="Line 1111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7" name="Line 1112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8" name="Line 1113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19" name="Line 1114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0" name="Line 1115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1" name="Line 1116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2" name="Line 1117"/>
              <p:cNvSpPr>
                <a:spLocks noChangeShapeType="1"/>
              </p:cNvSpPr>
              <p:nvPr/>
            </p:nvSpPr>
            <p:spPr bwMode="auto">
              <a:xfrm>
                <a:off x="4712" y="162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3" name="Line 1118"/>
              <p:cNvSpPr>
                <a:spLocks noChangeShapeType="1"/>
              </p:cNvSpPr>
              <p:nvPr/>
            </p:nvSpPr>
            <p:spPr bwMode="auto">
              <a:xfrm>
                <a:off x="4719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4" name="Line 1119"/>
              <p:cNvSpPr>
                <a:spLocks noChangeShapeType="1"/>
              </p:cNvSpPr>
              <p:nvPr/>
            </p:nvSpPr>
            <p:spPr bwMode="auto">
              <a:xfrm>
                <a:off x="4719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5" name="Line 1120"/>
              <p:cNvSpPr>
                <a:spLocks noChangeShapeType="1"/>
              </p:cNvSpPr>
              <p:nvPr/>
            </p:nvSpPr>
            <p:spPr bwMode="auto">
              <a:xfrm>
                <a:off x="4719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6" name="Line 1121"/>
              <p:cNvSpPr>
                <a:spLocks noChangeShapeType="1"/>
              </p:cNvSpPr>
              <p:nvPr/>
            </p:nvSpPr>
            <p:spPr bwMode="auto">
              <a:xfrm>
                <a:off x="4719" y="1635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7" name="Line 1122"/>
              <p:cNvSpPr>
                <a:spLocks noChangeShapeType="1"/>
              </p:cNvSpPr>
              <p:nvPr/>
            </p:nvSpPr>
            <p:spPr bwMode="auto">
              <a:xfrm>
                <a:off x="4725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8" name="Line 1123"/>
              <p:cNvSpPr>
                <a:spLocks noChangeShapeType="1"/>
              </p:cNvSpPr>
              <p:nvPr/>
            </p:nvSpPr>
            <p:spPr bwMode="auto">
              <a:xfrm>
                <a:off x="4725" y="16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29" name="Line 1124"/>
              <p:cNvSpPr>
                <a:spLocks noChangeShapeType="1"/>
              </p:cNvSpPr>
              <p:nvPr/>
            </p:nvSpPr>
            <p:spPr bwMode="auto">
              <a:xfrm>
                <a:off x="4725" y="163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0" name="Line 1125"/>
              <p:cNvSpPr>
                <a:spLocks noChangeShapeType="1"/>
              </p:cNvSpPr>
              <p:nvPr/>
            </p:nvSpPr>
            <p:spPr bwMode="auto">
              <a:xfrm>
                <a:off x="4732" y="1635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1" name="Line 1126"/>
              <p:cNvSpPr>
                <a:spLocks noChangeShapeType="1"/>
              </p:cNvSpPr>
              <p:nvPr/>
            </p:nvSpPr>
            <p:spPr bwMode="auto">
              <a:xfrm>
                <a:off x="4732" y="16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2" name="Line 1127"/>
              <p:cNvSpPr>
                <a:spLocks noChangeShapeType="1"/>
              </p:cNvSpPr>
              <p:nvPr/>
            </p:nvSpPr>
            <p:spPr bwMode="auto">
              <a:xfrm>
                <a:off x="4732" y="164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3" name="Line 1128"/>
              <p:cNvSpPr>
                <a:spLocks noChangeShapeType="1"/>
              </p:cNvSpPr>
              <p:nvPr/>
            </p:nvSpPr>
            <p:spPr bwMode="auto">
              <a:xfrm>
                <a:off x="4739" y="16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4" name="Line 1129"/>
              <p:cNvSpPr>
                <a:spLocks noChangeShapeType="1"/>
              </p:cNvSpPr>
              <p:nvPr/>
            </p:nvSpPr>
            <p:spPr bwMode="auto">
              <a:xfrm>
                <a:off x="4739" y="164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5" name="Line 1130"/>
              <p:cNvSpPr>
                <a:spLocks noChangeShapeType="1"/>
              </p:cNvSpPr>
              <p:nvPr/>
            </p:nvSpPr>
            <p:spPr bwMode="auto">
              <a:xfrm>
                <a:off x="4746" y="16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6" name="Line 1131"/>
              <p:cNvSpPr>
                <a:spLocks noChangeShapeType="1"/>
              </p:cNvSpPr>
              <p:nvPr/>
            </p:nvSpPr>
            <p:spPr bwMode="auto">
              <a:xfrm>
                <a:off x="4746" y="164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537" name="Line 1132"/>
              <p:cNvSpPr>
                <a:spLocks noChangeShapeType="1"/>
              </p:cNvSpPr>
              <p:nvPr/>
            </p:nvSpPr>
            <p:spPr bwMode="auto">
              <a:xfrm>
                <a:off x="4753" y="16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2341" name="Freeform 1133"/>
            <p:cNvSpPr>
              <a:spLocks/>
            </p:cNvSpPr>
            <p:nvPr/>
          </p:nvSpPr>
          <p:spPr bwMode="auto">
            <a:xfrm>
              <a:off x="4725" y="1261"/>
              <a:ext cx="55" cy="47"/>
            </a:xfrm>
            <a:custGeom>
              <a:avLst/>
              <a:gdLst>
                <a:gd name="T0" fmla="*/ 0 w 55"/>
                <a:gd name="T1" fmla="*/ 7 h 47"/>
                <a:gd name="T2" fmla="*/ 41 w 55"/>
                <a:gd name="T3" fmla="*/ 47 h 47"/>
                <a:gd name="T4" fmla="*/ 55 w 55"/>
                <a:gd name="T5" fmla="*/ 0 h 47"/>
                <a:gd name="T6" fmla="*/ 0 w 55"/>
                <a:gd name="T7" fmla="*/ 7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47"/>
                <a:gd name="T14" fmla="*/ 55 w 55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47">
                  <a:moveTo>
                    <a:pt x="0" y="7"/>
                  </a:moveTo>
                  <a:lnTo>
                    <a:pt x="41" y="47"/>
                  </a:lnTo>
                  <a:lnTo>
                    <a:pt x="5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7" name="Group 1134"/>
          <p:cNvGrpSpPr>
            <a:grpSpLocks/>
          </p:cNvGrpSpPr>
          <p:nvPr/>
        </p:nvGrpSpPr>
        <p:grpSpPr bwMode="auto">
          <a:xfrm>
            <a:off x="2876550" y="3529016"/>
            <a:ext cx="107950" cy="420687"/>
            <a:chOff x="1572" y="2199"/>
            <a:chExt cx="68" cy="265"/>
          </a:xfrm>
        </p:grpSpPr>
        <p:sp>
          <p:nvSpPr>
            <p:cNvPr id="22338" name="Freeform 1135"/>
            <p:cNvSpPr>
              <a:spLocks/>
            </p:cNvSpPr>
            <p:nvPr/>
          </p:nvSpPr>
          <p:spPr bwMode="auto">
            <a:xfrm>
              <a:off x="1572" y="2199"/>
              <a:ext cx="68" cy="88"/>
            </a:xfrm>
            <a:custGeom>
              <a:avLst/>
              <a:gdLst>
                <a:gd name="T0" fmla="*/ 34 w 68"/>
                <a:gd name="T1" fmla="*/ 0 h 88"/>
                <a:gd name="T2" fmla="*/ 68 w 68"/>
                <a:gd name="T3" fmla="*/ 88 h 88"/>
                <a:gd name="T4" fmla="*/ 34 w 68"/>
                <a:gd name="T5" fmla="*/ 88 h 88"/>
                <a:gd name="T6" fmla="*/ 0 w 68"/>
                <a:gd name="T7" fmla="*/ 88 h 88"/>
                <a:gd name="T8" fmla="*/ 34 w 6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88"/>
                <a:gd name="T17" fmla="*/ 68 w 6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88">
                  <a:moveTo>
                    <a:pt x="34" y="0"/>
                  </a:moveTo>
                  <a:lnTo>
                    <a:pt x="68" y="88"/>
                  </a:lnTo>
                  <a:lnTo>
                    <a:pt x="34" y="88"/>
                  </a:lnTo>
                  <a:lnTo>
                    <a:pt x="0" y="8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339" name="Line 1136"/>
            <p:cNvSpPr>
              <a:spLocks noChangeShapeType="1"/>
            </p:cNvSpPr>
            <p:nvPr/>
          </p:nvSpPr>
          <p:spPr bwMode="auto">
            <a:xfrm flipV="1">
              <a:off x="1606" y="2287"/>
              <a:ext cx="1" cy="17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73" name="Freeform 1137"/>
          <p:cNvSpPr>
            <a:spLocks/>
          </p:cNvSpPr>
          <p:nvPr/>
        </p:nvSpPr>
        <p:spPr bwMode="auto">
          <a:xfrm>
            <a:off x="3330577" y="4845053"/>
            <a:ext cx="269875" cy="322263"/>
          </a:xfrm>
          <a:custGeom>
            <a:avLst/>
            <a:gdLst>
              <a:gd name="T0" fmla="*/ 239414050 w 170"/>
              <a:gd name="T1" fmla="*/ 0 h 203"/>
              <a:gd name="T2" fmla="*/ 428426563 w 170"/>
              <a:gd name="T3" fmla="*/ 118448321 h 203"/>
              <a:gd name="T4" fmla="*/ 186491563 w 170"/>
              <a:gd name="T5" fmla="*/ 511593306 h 203"/>
              <a:gd name="T6" fmla="*/ 0 w 170"/>
              <a:gd name="T7" fmla="*/ 393144985 h 203"/>
              <a:gd name="T8" fmla="*/ 239414050 w 170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0"/>
              <a:gd name="T16" fmla="*/ 0 h 203"/>
              <a:gd name="T17" fmla="*/ 170 w 170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0" h="203">
                <a:moveTo>
                  <a:pt x="95" y="0"/>
                </a:moveTo>
                <a:lnTo>
                  <a:pt x="170" y="47"/>
                </a:lnTo>
                <a:lnTo>
                  <a:pt x="74" y="203"/>
                </a:lnTo>
                <a:lnTo>
                  <a:pt x="0" y="156"/>
                </a:lnTo>
                <a:lnTo>
                  <a:pt x="9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74" name="Rectangle 1138"/>
          <p:cNvSpPr>
            <a:spLocks noChangeArrowheads="1"/>
          </p:cNvSpPr>
          <p:nvPr/>
        </p:nvSpPr>
        <p:spPr bwMode="auto">
          <a:xfrm rot="1920000">
            <a:off x="3386797" y="4880447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75" name="Freeform 1139"/>
          <p:cNvSpPr>
            <a:spLocks/>
          </p:cNvSpPr>
          <p:nvPr/>
        </p:nvSpPr>
        <p:spPr bwMode="auto">
          <a:xfrm>
            <a:off x="8366127" y="5243516"/>
            <a:ext cx="290513" cy="312737"/>
          </a:xfrm>
          <a:custGeom>
            <a:avLst/>
            <a:gdLst>
              <a:gd name="T0" fmla="*/ 171370920 w 183"/>
              <a:gd name="T1" fmla="*/ 0 h 197"/>
              <a:gd name="T2" fmla="*/ 461190181 w 183"/>
              <a:gd name="T3" fmla="*/ 378022833 h 197"/>
              <a:gd name="T4" fmla="*/ 272177343 w 183"/>
              <a:gd name="T5" fmla="*/ 496469194 h 197"/>
              <a:gd name="T6" fmla="*/ 0 w 183"/>
              <a:gd name="T7" fmla="*/ 136088220 h 197"/>
              <a:gd name="T8" fmla="*/ 171370920 w 183"/>
              <a:gd name="T9" fmla="*/ 0 h 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"/>
              <a:gd name="T16" fmla="*/ 0 h 197"/>
              <a:gd name="T17" fmla="*/ 183 w 183"/>
              <a:gd name="T18" fmla="*/ 197 h 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" h="197">
                <a:moveTo>
                  <a:pt x="68" y="0"/>
                </a:moveTo>
                <a:lnTo>
                  <a:pt x="183" y="150"/>
                </a:lnTo>
                <a:lnTo>
                  <a:pt x="108" y="197"/>
                </a:lnTo>
                <a:lnTo>
                  <a:pt x="0" y="54"/>
                </a:lnTo>
                <a:lnTo>
                  <a:pt x="6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76" name="Rectangle 1140"/>
          <p:cNvSpPr>
            <a:spLocks noChangeArrowheads="1"/>
          </p:cNvSpPr>
          <p:nvPr/>
        </p:nvSpPr>
        <p:spPr bwMode="auto">
          <a:xfrm rot="-2220000">
            <a:off x="8413615" y="5259860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77" name="Freeform 1141"/>
          <p:cNvSpPr>
            <a:spLocks/>
          </p:cNvSpPr>
          <p:nvPr/>
        </p:nvSpPr>
        <p:spPr bwMode="auto">
          <a:xfrm>
            <a:off x="7966076" y="4746625"/>
            <a:ext cx="377825" cy="388938"/>
          </a:xfrm>
          <a:custGeom>
            <a:avLst/>
            <a:gdLst>
              <a:gd name="T0" fmla="*/ 325100950 w 238"/>
              <a:gd name="T1" fmla="*/ 0 h 245"/>
              <a:gd name="T2" fmla="*/ 599797188 w 238"/>
              <a:gd name="T3" fmla="*/ 378023923 h 245"/>
              <a:gd name="T4" fmla="*/ 274697825 w 238"/>
              <a:gd name="T5" fmla="*/ 617439869 h 245"/>
              <a:gd name="T6" fmla="*/ 0 w 238"/>
              <a:gd name="T7" fmla="*/ 241935311 h 245"/>
              <a:gd name="T8" fmla="*/ 325100950 w 238"/>
              <a:gd name="T9" fmla="*/ 0 h 2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8"/>
              <a:gd name="T16" fmla="*/ 0 h 245"/>
              <a:gd name="T17" fmla="*/ 238 w 238"/>
              <a:gd name="T18" fmla="*/ 245 h 2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8" h="245">
                <a:moveTo>
                  <a:pt x="129" y="0"/>
                </a:moveTo>
                <a:lnTo>
                  <a:pt x="238" y="150"/>
                </a:lnTo>
                <a:lnTo>
                  <a:pt x="109" y="245"/>
                </a:lnTo>
                <a:lnTo>
                  <a:pt x="0" y="96"/>
                </a:lnTo>
                <a:lnTo>
                  <a:pt x="12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78" name="Rectangle 1142"/>
          <p:cNvSpPr>
            <a:spLocks noChangeArrowheads="1"/>
          </p:cNvSpPr>
          <p:nvPr/>
        </p:nvSpPr>
        <p:spPr bwMode="auto">
          <a:xfrm rot="-2220000">
            <a:off x="8025935" y="4853460"/>
            <a:ext cx="961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FF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2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79" name="Rectangle 1143"/>
          <p:cNvSpPr>
            <a:spLocks noChangeArrowheads="1"/>
          </p:cNvSpPr>
          <p:nvPr/>
        </p:nvSpPr>
        <p:spPr bwMode="auto">
          <a:xfrm rot="-2220000">
            <a:off x="8100877" y="4764560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0000FF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grpSp>
        <p:nvGrpSpPr>
          <p:cNvPr id="28" name="Group 1144"/>
          <p:cNvGrpSpPr>
            <a:grpSpLocks/>
          </p:cNvGrpSpPr>
          <p:nvPr/>
        </p:nvGrpSpPr>
        <p:grpSpPr bwMode="auto">
          <a:xfrm>
            <a:off x="8204202" y="4629150"/>
            <a:ext cx="334963" cy="368300"/>
            <a:chOff x="4712" y="2892"/>
            <a:chExt cx="211" cy="232"/>
          </a:xfrm>
        </p:grpSpPr>
        <p:grpSp>
          <p:nvGrpSpPr>
            <p:cNvPr id="29" name="Group 1145"/>
            <p:cNvGrpSpPr>
              <a:grpSpLocks/>
            </p:cNvGrpSpPr>
            <p:nvPr/>
          </p:nvGrpSpPr>
          <p:grpSpPr bwMode="auto">
            <a:xfrm>
              <a:off x="4793" y="3028"/>
              <a:ext cx="49" cy="96"/>
              <a:chOff x="4793" y="3028"/>
              <a:chExt cx="49" cy="96"/>
            </a:xfrm>
          </p:grpSpPr>
          <p:sp>
            <p:nvSpPr>
              <p:cNvPr id="22138" name="Line 1146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9" name="Line 1147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0" name="Line 1148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1" name="Line 1149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2" name="Line 1150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3" name="Line 1151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4" name="Line 1152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5" name="Line 1153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6" name="Line 1154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7" name="Line 1155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8" name="Line 1156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49" name="Line 1157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0" name="Line 1158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1" name="Line 1159"/>
              <p:cNvSpPr>
                <a:spLocks noChangeShapeType="1"/>
              </p:cNvSpPr>
              <p:nvPr/>
            </p:nvSpPr>
            <p:spPr bwMode="auto">
              <a:xfrm>
                <a:off x="4841" y="312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2" name="Line 1160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3" name="Line 1161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4" name="Line 1162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5" name="Line 1163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6" name="Line 1164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7" name="Line 1165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8" name="Line 1166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59" name="Line 1167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0" name="Line 1168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1" name="Line 1169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2" name="Line 1170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3" name="Line 1171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4" name="Line 1172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5" name="Line 1173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6" name="Line 1174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7" name="Line 1175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8" name="Line 1176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69" name="Line 1177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0" name="Line 1178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1" name="Line 1179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2" name="Line 1180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3" name="Line 1181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4" name="Line 1182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5" name="Line 1183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6" name="Line 1184"/>
              <p:cNvSpPr>
                <a:spLocks noChangeShapeType="1"/>
              </p:cNvSpPr>
              <p:nvPr/>
            </p:nvSpPr>
            <p:spPr bwMode="auto">
              <a:xfrm>
                <a:off x="4841" y="311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7" name="Line 1185"/>
              <p:cNvSpPr>
                <a:spLocks noChangeShapeType="1"/>
              </p:cNvSpPr>
              <p:nvPr/>
            </p:nvSpPr>
            <p:spPr bwMode="auto">
              <a:xfrm flipV="1">
                <a:off x="4841" y="310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8" name="Line 1186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79" name="Line 1187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0" name="Line 1188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1" name="Line 1189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2" name="Line 1190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3" name="Line 1191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4" name="Line 1192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5" name="Line 1193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6" name="Line 1194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7" name="Line 1195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8" name="Line 1196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89" name="Line 1197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0" name="Line 1198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1" name="Line 1199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2" name="Line 1200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3" name="Line 1201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4" name="Line 1202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5" name="Line 1203"/>
              <p:cNvSpPr>
                <a:spLocks noChangeShapeType="1"/>
              </p:cNvSpPr>
              <p:nvPr/>
            </p:nvSpPr>
            <p:spPr bwMode="auto">
              <a:xfrm>
                <a:off x="4841" y="310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6" name="Line 1204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7" name="Line 1205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8" name="Line 1206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99" name="Line 1207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0" name="Line 1208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1" name="Line 1209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2" name="Line 1210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3" name="Line 1211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4" name="Line 1212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5" name="Line 1213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6" name="Line 1214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7" name="Line 1215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8" name="Line 1216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09" name="Line 1217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0" name="Line 1218"/>
              <p:cNvSpPr>
                <a:spLocks noChangeShapeType="1"/>
              </p:cNvSpPr>
              <p:nvPr/>
            </p:nvSpPr>
            <p:spPr bwMode="auto">
              <a:xfrm>
                <a:off x="4841" y="310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1" name="Line 1219"/>
              <p:cNvSpPr>
                <a:spLocks noChangeShapeType="1"/>
              </p:cNvSpPr>
              <p:nvPr/>
            </p:nvSpPr>
            <p:spPr bwMode="auto">
              <a:xfrm flipV="1">
                <a:off x="4834" y="3096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2" name="Line 1220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3" name="Line 1221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4" name="Line 1222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5" name="Line 1223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6" name="Line 1224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7" name="Line 1225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8" name="Line 1226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19" name="Line 1227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0" name="Line 1228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1" name="Line 1229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2" name="Line 1230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3" name="Line 1231"/>
              <p:cNvSpPr>
                <a:spLocks noChangeShapeType="1"/>
              </p:cNvSpPr>
              <p:nvPr/>
            </p:nvSpPr>
            <p:spPr bwMode="auto">
              <a:xfrm>
                <a:off x="4834" y="309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4" name="Line 1232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5" name="Line 1233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6" name="Line 1234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7" name="Line 1235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8" name="Line 1236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29" name="Line 1237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0" name="Line 1238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1" name="Line 1239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2" name="Line 1240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3" name="Line 1241"/>
              <p:cNvSpPr>
                <a:spLocks noChangeShapeType="1"/>
              </p:cNvSpPr>
              <p:nvPr/>
            </p:nvSpPr>
            <p:spPr bwMode="auto">
              <a:xfrm>
                <a:off x="4834" y="308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4" name="Line 1242"/>
              <p:cNvSpPr>
                <a:spLocks noChangeShapeType="1"/>
              </p:cNvSpPr>
              <p:nvPr/>
            </p:nvSpPr>
            <p:spPr bwMode="auto">
              <a:xfrm flipV="1">
                <a:off x="4834" y="30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5" name="Line 1243"/>
              <p:cNvSpPr>
                <a:spLocks noChangeShapeType="1"/>
              </p:cNvSpPr>
              <p:nvPr/>
            </p:nvSpPr>
            <p:spPr bwMode="auto">
              <a:xfrm>
                <a:off x="4834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6" name="Line 1244"/>
              <p:cNvSpPr>
                <a:spLocks noChangeShapeType="1"/>
              </p:cNvSpPr>
              <p:nvPr/>
            </p:nvSpPr>
            <p:spPr bwMode="auto">
              <a:xfrm>
                <a:off x="4834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7" name="Line 1245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8" name="Line 1246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39" name="Line 1247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0" name="Line 1248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1" name="Line 1249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2" name="Line 1250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3" name="Line 1251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4" name="Line 1252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5" name="Line 1253"/>
              <p:cNvSpPr>
                <a:spLocks noChangeShapeType="1"/>
              </p:cNvSpPr>
              <p:nvPr/>
            </p:nvSpPr>
            <p:spPr bwMode="auto">
              <a:xfrm>
                <a:off x="4827" y="308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6" name="Line 1254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7" name="Line 1255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8" name="Line 1256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49" name="Line 1257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0" name="Line 1258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1" name="Line 1259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2" name="Line 1260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3" name="Line 1261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4" name="Line 1262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5" name="Line 1263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6" name="Line 1264"/>
              <p:cNvSpPr>
                <a:spLocks noChangeShapeType="1"/>
              </p:cNvSpPr>
              <p:nvPr/>
            </p:nvSpPr>
            <p:spPr bwMode="auto">
              <a:xfrm>
                <a:off x="4827" y="307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7" name="Line 1265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8" name="Line 1266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59" name="Line 1267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0" name="Line 1268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1" name="Line 1269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2" name="Line 1270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3" name="Line 1271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4" name="Line 1272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5" name="Line 1273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6" name="Line 1274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7" name="Line 1275"/>
              <p:cNvSpPr>
                <a:spLocks noChangeShapeType="1"/>
              </p:cNvSpPr>
              <p:nvPr/>
            </p:nvSpPr>
            <p:spPr bwMode="auto">
              <a:xfrm>
                <a:off x="4821" y="306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8" name="Line 1276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69" name="Line 1277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0" name="Line 1278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1" name="Line 1279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2" name="Line 1280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3" name="Line 1281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4" name="Line 1282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5" name="Line 1283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6" name="Line 1284"/>
              <p:cNvSpPr>
                <a:spLocks noChangeShapeType="1"/>
              </p:cNvSpPr>
              <p:nvPr/>
            </p:nvSpPr>
            <p:spPr bwMode="auto">
              <a:xfrm>
                <a:off x="4821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7" name="Line 1285"/>
              <p:cNvSpPr>
                <a:spLocks noChangeShapeType="1"/>
              </p:cNvSpPr>
              <p:nvPr/>
            </p:nvSpPr>
            <p:spPr bwMode="auto">
              <a:xfrm>
                <a:off x="4814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8" name="Line 1286"/>
              <p:cNvSpPr>
                <a:spLocks noChangeShapeType="1"/>
              </p:cNvSpPr>
              <p:nvPr/>
            </p:nvSpPr>
            <p:spPr bwMode="auto">
              <a:xfrm>
                <a:off x="4814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79" name="Line 1287"/>
              <p:cNvSpPr>
                <a:spLocks noChangeShapeType="1"/>
              </p:cNvSpPr>
              <p:nvPr/>
            </p:nvSpPr>
            <p:spPr bwMode="auto">
              <a:xfrm>
                <a:off x="4814" y="306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0" name="Line 1288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1" name="Line 1289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2" name="Line 1290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3" name="Line 1291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4" name="Line 1292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5" name="Line 1293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6" name="Line 1294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7" name="Line 1295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8" name="Line 1296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89" name="Line 1297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0" name="Line 1298"/>
              <p:cNvSpPr>
                <a:spLocks noChangeShapeType="1"/>
              </p:cNvSpPr>
              <p:nvPr/>
            </p:nvSpPr>
            <p:spPr bwMode="auto">
              <a:xfrm>
                <a:off x="4814" y="305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1" name="Line 1299"/>
              <p:cNvSpPr>
                <a:spLocks noChangeShapeType="1"/>
              </p:cNvSpPr>
              <p:nvPr/>
            </p:nvSpPr>
            <p:spPr bwMode="auto">
              <a:xfrm flipV="1">
                <a:off x="4814" y="304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2" name="Line 1300"/>
              <p:cNvSpPr>
                <a:spLocks noChangeShapeType="1"/>
              </p:cNvSpPr>
              <p:nvPr/>
            </p:nvSpPr>
            <p:spPr bwMode="auto">
              <a:xfrm>
                <a:off x="4814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3" name="Line 1301"/>
              <p:cNvSpPr>
                <a:spLocks noChangeShapeType="1"/>
              </p:cNvSpPr>
              <p:nvPr/>
            </p:nvSpPr>
            <p:spPr bwMode="auto">
              <a:xfrm>
                <a:off x="4814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4" name="Line 1302"/>
              <p:cNvSpPr>
                <a:spLocks noChangeShapeType="1"/>
              </p:cNvSpPr>
              <p:nvPr/>
            </p:nvSpPr>
            <p:spPr bwMode="auto">
              <a:xfrm>
                <a:off x="4814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5" name="Line 1303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6" name="Line 1304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7" name="Line 1305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8" name="Line 1306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299" name="Line 1307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0" name="Line 1308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1" name="Line 1309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2" name="Line 1310"/>
              <p:cNvSpPr>
                <a:spLocks noChangeShapeType="1"/>
              </p:cNvSpPr>
              <p:nvPr/>
            </p:nvSpPr>
            <p:spPr bwMode="auto">
              <a:xfrm>
                <a:off x="4807" y="304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3" name="Line 1311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4" name="Line 1312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5" name="Line 1313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6" name="Line 1314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7" name="Line 1315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8" name="Line 1316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09" name="Line 1317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0" name="Line 1318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1" name="Line 1319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2" name="Line 1320"/>
              <p:cNvSpPr>
                <a:spLocks noChangeShapeType="1"/>
              </p:cNvSpPr>
              <p:nvPr/>
            </p:nvSpPr>
            <p:spPr bwMode="auto">
              <a:xfrm>
                <a:off x="4807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3" name="Line 1321"/>
              <p:cNvSpPr>
                <a:spLocks noChangeShapeType="1"/>
              </p:cNvSpPr>
              <p:nvPr/>
            </p:nvSpPr>
            <p:spPr bwMode="auto">
              <a:xfrm flipH="1">
                <a:off x="4800" y="304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4" name="Line 1322"/>
              <p:cNvSpPr>
                <a:spLocks noChangeShapeType="1"/>
              </p:cNvSpPr>
              <p:nvPr/>
            </p:nvSpPr>
            <p:spPr bwMode="auto">
              <a:xfrm>
                <a:off x="4800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5" name="Line 1323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6" name="Line 1324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7" name="Line 1325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8" name="Line 1326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19" name="Line 1327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0" name="Line 1328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1" name="Line 1329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2" name="Line 1330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3" name="Line 1331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4" name="Line 1332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5" name="Line 1333"/>
              <p:cNvSpPr>
                <a:spLocks noChangeShapeType="1"/>
              </p:cNvSpPr>
              <p:nvPr/>
            </p:nvSpPr>
            <p:spPr bwMode="auto">
              <a:xfrm>
                <a:off x="4800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6" name="Line 1334"/>
              <p:cNvSpPr>
                <a:spLocks noChangeShapeType="1"/>
              </p:cNvSpPr>
              <p:nvPr/>
            </p:nvSpPr>
            <p:spPr bwMode="auto">
              <a:xfrm flipV="1">
                <a:off x="4800" y="3028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7" name="Line 1335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8" name="Line 1336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29" name="Line 1337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0" name="Line 1338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1" name="Line 1339"/>
              <p:cNvSpPr>
                <a:spLocks noChangeShapeType="1"/>
              </p:cNvSpPr>
              <p:nvPr/>
            </p:nvSpPr>
            <p:spPr bwMode="auto">
              <a:xfrm>
                <a:off x="4800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2" name="Line 1340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3" name="Line 1341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4" name="Line 1342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5" name="Line 1343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6" name="Line 1344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337" name="Line 1345"/>
              <p:cNvSpPr>
                <a:spLocks noChangeShapeType="1"/>
              </p:cNvSpPr>
              <p:nvPr/>
            </p:nvSpPr>
            <p:spPr bwMode="auto">
              <a:xfrm>
                <a:off x="4793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30" name="Group 1346"/>
            <p:cNvGrpSpPr>
              <a:grpSpLocks/>
            </p:cNvGrpSpPr>
            <p:nvPr/>
          </p:nvGrpSpPr>
          <p:grpSpPr bwMode="auto">
            <a:xfrm>
              <a:off x="4719" y="2912"/>
              <a:ext cx="75" cy="116"/>
              <a:chOff x="4719" y="2912"/>
              <a:chExt cx="75" cy="116"/>
            </a:xfrm>
          </p:grpSpPr>
          <p:sp>
            <p:nvSpPr>
              <p:cNvPr id="21938" name="Line 1347"/>
              <p:cNvSpPr>
                <a:spLocks noChangeShapeType="1"/>
              </p:cNvSpPr>
              <p:nvPr/>
            </p:nvSpPr>
            <p:spPr bwMode="auto">
              <a:xfrm flipV="1">
                <a:off x="4793" y="302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9" name="Line 1348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0" name="Line 1349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1" name="Line 1350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2" name="Line 1351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3" name="Line 1352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4" name="Line 1353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5" name="Line 1354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6" name="Line 1355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7" name="Line 1356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8" name="Line 1357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49" name="Line 1358"/>
              <p:cNvSpPr>
                <a:spLocks noChangeShapeType="1"/>
              </p:cNvSpPr>
              <p:nvPr/>
            </p:nvSpPr>
            <p:spPr bwMode="auto">
              <a:xfrm>
                <a:off x="4793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0" name="Line 1359"/>
              <p:cNvSpPr>
                <a:spLocks noChangeShapeType="1"/>
              </p:cNvSpPr>
              <p:nvPr/>
            </p:nvSpPr>
            <p:spPr bwMode="auto">
              <a:xfrm flipV="1">
                <a:off x="4787" y="301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1" name="Line 1360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2" name="Line 1361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3" name="Line 1362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4" name="Line 1363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5" name="Line 1364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6" name="Line 1365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7" name="Line 1366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8" name="Line 1367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59" name="Line 1368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0" name="Line 1369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1" name="Line 1370"/>
              <p:cNvSpPr>
                <a:spLocks noChangeShapeType="1"/>
              </p:cNvSpPr>
              <p:nvPr/>
            </p:nvSpPr>
            <p:spPr bwMode="auto">
              <a:xfrm>
                <a:off x="4787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2" name="Line 1371"/>
              <p:cNvSpPr>
                <a:spLocks noChangeShapeType="1"/>
              </p:cNvSpPr>
              <p:nvPr/>
            </p:nvSpPr>
            <p:spPr bwMode="auto">
              <a:xfrm flipV="1">
                <a:off x="4787" y="300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3" name="Line 1372"/>
              <p:cNvSpPr>
                <a:spLocks noChangeShapeType="1"/>
              </p:cNvSpPr>
              <p:nvPr/>
            </p:nvSpPr>
            <p:spPr bwMode="auto">
              <a:xfrm>
                <a:off x="478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4" name="Line 1373"/>
              <p:cNvSpPr>
                <a:spLocks noChangeShapeType="1"/>
              </p:cNvSpPr>
              <p:nvPr/>
            </p:nvSpPr>
            <p:spPr bwMode="auto">
              <a:xfrm>
                <a:off x="478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5" name="Line 1374"/>
              <p:cNvSpPr>
                <a:spLocks noChangeShapeType="1"/>
              </p:cNvSpPr>
              <p:nvPr/>
            </p:nvSpPr>
            <p:spPr bwMode="auto">
              <a:xfrm>
                <a:off x="478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6" name="Line 1375"/>
              <p:cNvSpPr>
                <a:spLocks noChangeShapeType="1"/>
              </p:cNvSpPr>
              <p:nvPr/>
            </p:nvSpPr>
            <p:spPr bwMode="auto">
              <a:xfrm>
                <a:off x="4787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7" name="Line 1376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8" name="Line 1377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69" name="Line 1378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0" name="Line 1379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1" name="Line 1380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2" name="Line 1381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3" name="Line 1382"/>
              <p:cNvSpPr>
                <a:spLocks noChangeShapeType="1"/>
              </p:cNvSpPr>
              <p:nvPr/>
            </p:nvSpPr>
            <p:spPr bwMode="auto">
              <a:xfrm>
                <a:off x="4780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4" name="Line 1383"/>
              <p:cNvSpPr>
                <a:spLocks noChangeShapeType="1"/>
              </p:cNvSpPr>
              <p:nvPr/>
            </p:nvSpPr>
            <p:spPr bwMode="auto">
              <a:xfrm flipV="1">
                <a:off x="4780" y="300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5" name="Line 1384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6" name="Line 1385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7" name="Line 1386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8" name="Line 1387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79" name="Line 1388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0" name="Line 1389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1" name="Line 1390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2" name="Line 1391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3" name="Line 1392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4" name="Line 1393"/>
              <p:cNvSpPr>
                <a:spLocks noChangeShapeType="1"/>
              </p:cNvSpPr>
              <p:nvPr/>
            </p:nvSpPr>
            <p:spPr bwMode="auto">
              <a:xfrm>
                <a:off x="4780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5" name="Line 1394"/>
              <p:cNvSpPr>
                <a:spLocks noChangeShapeType="1"/>
              </p:cNvSpPr>
              <p:nvPr/>
            </p:nvSpPr>
            <p:spPr bwMode="auto">
              <a:xfrm>
                <a:off x="4773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6" name="Line 1395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7" name="Line 1396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8" name="Line 1397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89" name="Line 1398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0" name="Line 1399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1" name="Line 1400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2" name="Line 1401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3" name="Line 1402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4" name="Line 1403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5" name="Line 1404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6" name="Line 1405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7" name="Line 1406"/>
              <p:cNvSpPr>
                <a:spLocks noChangeShapeType="1"/>
              </p:cNvSpPr>
              <p:nvPr/>
            </p:nvSpPr>
            <p:spPr bwMode="auto">
              <a:xfrm>
                <a:off x="4773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8" name="Line 1407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99" name="Line 1408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0" name="Line 1409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1" name="Line 1410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2" name="Line 1411"/>
              <p:cNvSpPr>
                <a:spLocks noChangeShapeType="1"/>
              </p:cNvSpPr>
              <p:nvPr/>
            </p:nvSpPr>
            <p:spPr bwMode="auto">
              <a:xfrm>
                <a:off x="4773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3" name="Line 1412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4" name="Line 1413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5" name="Line 1414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6" name="Line 1415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7" name="Line 1416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8" name="Line 1417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09" name="Line 1418"/>
              <p:cNvSpPr>
                <a:spLocks noChangeShapeType="1"/>
              </p:cNvSpPr>
              <p:nvPr/>
            </p:nvSpPr>
            <p:spPr bwMode="auto">
              <a:xfrm>
                <a:off x="4766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0" name="Line 1419"/>
              <p:cNvSpPr>
                <a:spLocks noChangeShapeType="1"/>
              </p:cNvSpPr>
              <p:nvPr/>
            </p:nvSpPr>
            <p:spPr bwMode="auto">
              <a:xfrm flipV="1">
                <a:off x="4766" y="298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1" name="Line 1420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2" name="Line 1421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3" name="Line 1422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4" name="Line 1423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5" name="Line 1424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6" name="Line 1425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7" name="Line 1426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8" name="Line 1427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19" name="Line 1428"/>
              <p:cNvSpPr>
                <a:spLocks noChangeShapeType="1"/>
              </p:cNvSpPr>
              <p:nvPr/>
            </p:nvSpPr>
            <p:spPr bwMode="auto">
              <a:xfrm>
                <a:off x="4766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0" name="Line 1429"/>
              <p:cNvSpPr>
                <a:spLocks noChangeShapeType="1"/>
              </p:cNvSpPr>
              <p:nvPr/>
            </p:nvSpPr>
            <p:spPr bwMode="auto">
              <a:xfrm>
                <a:off x="4759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1" name="Line 1430"/>
              <p:cNvSpPr>
                <a:spLocks noChangeShapeType="1"/>
              </p:cNvSpPr>
              <p:nvPr/>
            </p:nvSpPr>
            <p:spPr bwMode="auto">
              <a:xfrm>
                <a:off x="4759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2" name="Line 1431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3" name="Line 1432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4" name="Line 1433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5" name="Line 1434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6" name="Line 1435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7" name="Line 1436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8" name="Line 1437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29" name="Line 1438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0" name="Line 1439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1" name="Line 1440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2" name="Line 1441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3" name="Line 1442"/>
              <p:cNvSpPr>
                <a:spLocks noChangeShapeType="1"/>
              </p:cNvSpPr>
              <p:nvPr/>
            </p:nvSpPr>
            <p:spPr bwMode="auto">
              <a:xfrm>
                <a:off x="4759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4" name="Line 1443"/>
              <p:cNvSpPr>
                <a:spLocks noChangeShapeType="1"/>
              </p:cNvSpPr>
              <p:nvPr/>
            </p:nvSpPr>
            <p:spPr bwMode="auto">
              <a:xfrm>
                <a:off x="4759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5" name="Line 1444"/>
              <p:cNvSpPr>
                <a:spLocks noChangeShapeType="1"/>
              </p:cNvSpPr>
              <p:nvPr/>
            </p:nvSpPr>
            <p:spPr bwMode="auto">
              <a:xfrm>
                <a:off x="4759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6" name="Line 1445"/>
              <p:cNvSpPr>
                <a:spLocks noChangeShapeType="1"/>
              </p:cNvSpPr>
              <p:nvPr/>
            </p:nvSpPr>
            <p:spPr bwMode="auto">
              <a:xfrm>
                <a:off x="4759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7" name="Line 1446"/>
              <p:cNvSpPr>
                <a:spLocks noChangeShapeType="1"/>
              </p:cNvSpPr>
              <p:nvPr/>
            </p:nvSpPr>
            <p:spPr bwMode="auto">
              <a:xfrm>
                <a:off x="4759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8" name="Line 1447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39" name="Line 1448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0" name="Line 1449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1" name="Line 1450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2" name="Line 1451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3" name="Line 1452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4" name="Line 1453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5" name="Line 1454"/>
              <p:cNvSpPr>
                <a:spLocks noChangeShapeType="1"/>
              </p:cNvSpPr>
              <p:nvPr/>
            </p:nvSpPr>
            <p:spPr bwMode="auto">
              <a:xfrm>
                <a:off x="4753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6" name="Line 1455"/>
              <p:cNvSpPr>
                <a:spLocks noChangeShapeType="1"/>
              </p:cNvSpPr>
              <p:nvPr/>
            </p:nvSpPr>
            <p:spPr bwMode="auto">
              <a:xfrm flipV="1">
                <a:off x="4753" y="2960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7" name="Line 1456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8" name="Line 1457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49" name="Line 1458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0" name="Line 1459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1" name="Line 1460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2" name="Line 1461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3" name="Line 1462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4" name="Line 1463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5" name="Line 1464"/>
              <p:cNvSpPr>
                <a:spLocks noChangeShapeType="1"/>
              </p:cNvSpPr>
              <p:nvPr/>
            </p:nvSpPr>
            <p:spPr bwMode="auto">
              <a:xfrm>
                <a:off x="475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6" name="Line 1465"/>
              <p:cNvSpPr>
                <a:spLocks noChangeShapeType="1"/>
              </p:cNvSpPr>
              <p:nvPr/>
            </p:nvSpPr>
            <p:spPr bwMode="auto">
              <a:xfrm>
                <a:off x="4746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7" name="Line 1466"/>
              <p:cNvSpPr>
                <a:spLocks noChangeShapeType="1"/>
              </p:cNvSpPr>
              <p:nvPr/>
            </p:nvSpPr>
            <p:spPr bwMode="auto">
              <a:xfrm>
                <a:off x="4746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8" name="Line 1467"/>
              <p:cNvSpPr>
                <a:spLocks noChangeShapeType="1"/>
              </p:cNvSpPr>
              <p:nvPr/>
            </p:nvSpPr>
            <p:spPr bwMode="auto">
              <a:xfrm flipV="1">
                <a:off x="4746" y="295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59" name="Line 1468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0" name="Line 1469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1" name="Line 1470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2" name="Line 1471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3" name="Line 1472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4" name="Line 1473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5" name="Line 1474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6" name="Line 1475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7" name="Line 1476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8" name="Line 1477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69" name="Line 1478"/>
              <p:cNvSpPr>
                <a:spLocks noChangeShapeType="1"/>
              </p:cNvSpPr>
              <p:nvPr/>
            </p:nvSpPr>
            <p:spPr bwMode="auto">
              <a:xfrm>
                <a:off x="4746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0" name="Line 1479"/>
              <p:cNvSpPr>
                <a:spLocks noChangeShapeType="1"/>
              </p:cNvSpPr>
              <p:nvPr/>
            </p:nvSpPr>
            <p:spPr bwMode="auto">
              <a:xfrm flipV="1">
                <a:off x="4746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1" name="Line 1480"/>
              <p:cNvSpPr>
                <a:spLocks noChangeShapeType="1"/>
              </p:cNvSpPr>
              <p:nvPr/>
            </p:nvSpPr>
            <p:spPr bwMode="auto">
              <a:xfrm>
                <a:off x="4746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2" name="Line 1481"/>
              <p:cNvSpPr>
                <a:spLocks noChangeShapeType="1"/>
              </p:cNvSpPr>
              <p:nvPr/>
            </p:nvSpPr>
            <p:spPr bwMode="auto">
              <a:xfrm>
                <a:off x="4746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3" name="Line 1482"/>
              <p:cNvSpPr>
                <a:spLocks noChangeShapeType="1"/>
              </p:cNvSpPr>
              <p:nvPr/>
            </p:nvSpPr>
            <p:spPr bwMode="auto">
              <a:xfrm flipH="1">
                <a:off x="4739" y="2946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4" name="Line 1483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5" name="Line 1484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6" name="Line 1485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7" name="Line 1486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8" name="Line 1487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79" name="Line 1488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0" name="Line 1489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1" name="Line 1490"/>
              <p:cNvSpPr>
                <a:spLocks noChangeShapeType="1"/>
              </p:cNvSpPr>
              <p:nvPr/>
            </p:nvSpPr>
            <p:spPr bwMode="auto">
              <a:xfrm>
                <a:off x="4739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2" name="Line 1491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3" name="Line 1492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4" name="Line 1493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5" name="Line 1494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6" name="Line 1495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7" name="Line 1496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8" name="Line 1497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89" name="Line 1498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0" name="Line 1499"/>
              <p:cNvSpPr>
                <a:spLocks noChangeShapeType="1"/>
              </p:cNvSpPr>
              <p:nvPr/>
            </p:nvSpPr>
            <p:spPr bwMode="auto">
              <a:xfrm>
                <a:off x="4739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1" name="Line 1500"/>
              <p:cNvSpPr>
                <a:spLocks noChangeShapeType="1"/>
              </p:cNvSpPr>
              <p:nvPr/>
            </p:nvSpPr>
            <p:spPr bwMode="auto">
              <a:xfrm>
                <a:off x="473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2" name="Line 1501"/>
              <p:cNvSpPr>
                <a:spLocks noChangeShapeType="1"/>
              </p:cNvSpPr>
              <p:nvPr/>
            </p:nvSpPr>
            <p:spPr bwMode="auto">
              <a:xfrm>
                <a:off x="473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3" name="Line 1502"/>
              <p:cNvSpPr>
                <a:spLocks noChangeShapeType="1"/>
              </p:cNvSpPr>
              <p:nvPr/>
            </p:nvSpPr>
            <p:spPr bwMode="auto">
              <a:xfrm>
                <a:off x="4732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4" name="Line 1503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5" name="Line 1504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6" name="Line 1505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7" name="Line 1506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8" name="Line 1507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099" name="Line 1508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0" name="Line 1509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1" name="Line 1510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2" name="Line 1511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3" name="Line 1512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4" name="Line 1513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5" name="Line 1514"/>
              <p:cNvSpPr>
                <a:spLocks noChangeShapeType="1"/>
              </p:cNvSpPr>
              <p:nvPr/>
            </p:nvSpPr>
            <p:spPr bwMode="auto">
              <a:xfrm>
                <a:off x="4732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6" name="Line 1515"/>
              <p:cNvSpPr>
                <a:spLocks noChangeShapeType="1"/>
              </p:cNvSpPr>
              <p:nvPr/>
            </p:nvSpPr>
            <p:spPr bwMode="auto">
              <a:xfrm>
                <a:off x="4732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7" name="Line 1516"/>
              <p:cNvSpPr>
                <a:spLocks noChangeShapeType="1"/>
              </p:cNvSpPr>
              <p:nvPr/>
            </p:nvSpPr>
            <p:spPr bwMode="auto">
              <a:xfrm>
                <a:off x="4732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8" name="Line 1517"/>
              <p:cNvSpPr>
                <a:spLocks noChangeShapeType="1"/>
              </p:cNvSpPr>
              <p:nvPr/>
            </p:nvSpPr>
            <p:spPr bwMode="auto">
              <a:xfrm>
                <a:off x="4732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09" name="Line 1518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0" name="Line 1519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1" name="Line 1520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2" name="Line 1521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3" name="Line 1522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4" name="Line 1523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5" name="Line 1524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6" name="Line 1525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7" name="Line 1526"/>
              <p:cNvSpPr>
                <a:spLocks noChangeShapeType="1"/>
              </p:cNvSpPr>
              <p:nvPr/>
            </p:nvSpPr>
            <p:spPr bwMode="auto">
              <a:xfrm>
                <a:off x="4725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8" name="Line 1527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19" name="Line 1528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0" name="Line 1529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1" name="Line 1530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2" name="Line 1531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3" name="Line 1532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4" name="Line 1533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5" name="Line 1534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6" name="Line 1535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7" name="Line 1536"/>
              <p:cNvSpPr>
                <a:spLocks noChangeShapeType="1"/>
              </p:cNvSpPr>
              <p:nvPr/>
            </p:nvSpPr>
            <p:spPr bwMode="auto">
              <a:xfrm>
                <a:off x="4725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8" name="Line 1537"/>
              <p:cNvSpPr>
                <a:spLocks noChangeShapeType="1"/>
              </p:cNvSpPr>
              <p:nvPr/>
            </p:nvSpPr>
            <p:spPr bwMode="auto">
              <a:xfrm>
                <a:off x="4719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29" name="Line 1538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0" name="Line 1539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1" name="Line 1540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2" name="Line 1541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3" name="Line 1542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4" name="Line 1543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5" name="Line 1544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6" name="Line 1545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137" name="Line 1546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31" name="Group 1547"/>
            <p:cNvGrpSpPr>
              <a:grpSpLocks/>
            </p:cNvGrpSpPr>
            <p:nvPr/>
          </p:nvGrpSpPr>
          <p:grpSpPr bwMode="auto">
            <a:xfrm>
              <a:off x="4712" y="2892"/>
              <a:ext cx="76" cy="62"/>
              <a:chOff x="4712" y="2892"/>
              <a:chExt cx="76" cy="62"/>
            </a:xfrm>
          </p:grpSpPr>
          <p:sp>
            <p:nvSpPr>
              <p:cNvPr id="21738" name="Line 1548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9" name="Line 1549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0" name="Line 1550"/>
              <p:cNvSpPr>
                <a:spLocks noChangeShapeType="1"/>
              </p:cNvSpPr>
              <p:nvPr/>
            </p:nvSpPr>
            <p:spPr bwMode="auto">
              <a:xfrm>
                <a:off x="471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1" name="Line 1551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2" name="Line 1552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3" name="Line 1553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4" name="Line 1554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5" name="Line 1555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6" name="Line 1556"/>
              <p:cNvSpPr>
                <a:spLocks noChangeShapeType="1"/>
              </p:cNvSpPr>
              <p:nvPr/>
            </p:nvSpPr>
            <p:spPr bwMode="auto">
              <a:xfrm>
                <a:off x="471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7" name="Line 1557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8" name="Line 1558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49" name="Line 1559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0" name="Line 1560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1" name="Line 1561"/>
              <p:cNvSpPr>
                <a:spLocks noChangeShapeType="1"/>
              </p:cNvSpPr>
              <p:nvPr/>
            </p:nvSpPr>
            <p:spPr bwMode="auto">
              <a:xfrm>
                <a:off x="471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2" name="Line 1562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3" name="Line 1563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4" name="Line 1564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5" name="Line 1565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6" name="Line 1566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7" name="Line 1567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8" name="Line 1568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59" name="Line 1569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0" name="Line 1570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1" name="Line 1571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2" name="Line 1572"/>
              <p:cNvSpPr>
                <a:spLocks noChangeShapeType="1"/>
              </p:cNvSpPr>
              <p:nvPr/>
            </p:nvSpPr>
            <p:spPr bwMode="auto">
              <a:xfrm>
                <a:off x="471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3" name="Line 1573"/>
              <p:cNvSpPr>
                <a:spLocks noChangeShapeType="1"/>
              </p:cNvSpPr>
              <p:nvPr/>
            </p:nvSpPr>
            <p:spPr bwMode="auto">
              <a:xfrm flipV="1">
                <a:off x="4712" y="289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4" name="Line 1574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5" name="Line 1575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6" name="Line 1576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7" name="Line 1577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8" name="Line 1578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69" name="Line 1579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0" name="Line 1580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1" name="Line 1581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2" name="Line 1582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3" name="Line 1583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4" name="Line 1584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5" name="Line 1585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6" name="Line 1586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7" name="Line 1587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8" name="Line 1588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79" name="Line 1589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0" name="Line 1590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1" name="Line 1591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2" name="Line 1592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3" name="Line 1593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4" name="Line 1594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5" name="Line 1595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6" name="Line 1596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7" name="Line 1597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8" name="Line 1598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89" name="Line 1599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0" name="Line 1600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1" name="Line 1601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2" name="Line 1602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3" name="Line 1603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4" name="Line 1604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5" name="Line 1605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6" name="Line 1606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7" name="Line 1607"/>
              <p:cNvSpPr>
                <a:spLocks noChangeShapeType="1"/>
              </p:cNvSpPr>
              <p:nvPr/>
            </p:nvSpPr>
            <p:spPr bwMode="auto">
              <a:xfrm>
                <a:off x="4712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8" name="Line 1608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99" name="Line 1609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0" name="Line 1610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1" name="Line 1611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2" name="Line 1612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3" name="Line 1613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4" name="Line 1614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5" name="Line 1615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6" name="Line 1616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7" name="Line 1617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8" name="Line 1618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09" name="Line 1619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0" name="Line 1620"/>
              <p:cNvSpPr>
                <a:spLocks noChangeShapeType="1"/>
              </p:cNvSpPr>
              <p:nvPr/>
            </p:nvSpPr>
            <p:spPr bwMode="auto">
              <a:xfrm>
                <a:off x="4719" y="289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1" name="Line 1621"/>
              <p:cNvSpPr>
                <a:spLocks noChangeShapeType="1"/>
              </p:cNvSpPr>
              <p:nvPr/>
            </p:nvSpPr>
            <p:spPr bwMode="auto">
              <a:xfrm>
                <a:off x="4725" y="2892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2" name="Line 1622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3" name="Line 1623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4" name="Line 1624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5" name="Line 1625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6" name="Line 1626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7" name="Line 1627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8" name="Line 1628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19" name="Line 1629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0" name="Line 1630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1" name="Line 1631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2" name="Line 1632"/>
              <p:cNvSpPr>
                <a:spLocks noChangeShapeType="1"/>
              </p:cNvSpPr>
              <p:nvPr/>
            </p:nvSpPr>
            <p:spPr bwMode="auto">
              <a:xfrm>
                <a:off x="4725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3" name="Line 1633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4" name="Line 1634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5" name="Line 1635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6" name="Line 1636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7" name="Line 1637"/>
              <p:cNvSpPr>
                <a:spLocks noChangeShapeType="1"/>
              </p:cNvSpPr>
              <p:nvPr/>
            </p:nvSpPr>
            <p:spPr bwMode="auto">
              <a:xfrm>
                <a:off x="4732" y="289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8" name="Line 1638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29" name="Line 1639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0" name="Line 1640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1" name="Line 1641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2" name="Line 1642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3" name="Line 1643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4" name="Line 1644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5" name="Line 1645"/>
              <p:cNvSpPr>
                <a:spLocks noChangeShapeType="1"/>
              </p:cNvSpPr>
              <p:nvPr/>
            </p:nvSpPr>
            <p:spPr bwMode="auto">
              <a:xfrm>
                <a:off x="4732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6" name="Line 1646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7" name="Line 1647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8" name="Line 1648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39" name="Line 1649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0" name="Line 1650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1" name="Line 1651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2" name="Line 1652"/>
              <p:cNvSpPr>
                <a:spLocks noChangeShapeType="1"/>
              </p:cNvSpPr>
              <p:nvPr/>
            </p:nvSpPr>
            <p:spPr bwMode="auto">
              <a:xfrm>
                <a:off x="4739" y="290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3" name="Line 1653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4" name="Line 1654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5" name="Line 1655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6" name="Line 1656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7" name="Line 1657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8" name="Line 1658"/>
              <p:cNvSpPr>
                <a:spLocks noChangeShapeType="1"/>
              </p:cNvSpPr>
              <p:nvPr/>
            </p:nvSpPr>
            <p:spPr bwMode="auto">
              <a:xfrm>
                <a:off x="4739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49" name="Line 1659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0" name="Line 1660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1" name="Line 1661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2" name="Line 1662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3" name="Line 1663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4" name="Line 1664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5" name="Line 1665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6" name="Line 1666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7" name="Line 1667"/>
              <p:cNvSpPr>
                <a:spLocks noChangeShapeType="1"/>
              </p:cNvSpPr>
              <p:nvPr/>
            </p:nvSpPr>
            <p:spPr bwMode="auto">
              <a:xfrm>
                <a:off x="4746" y="291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8" name="Line 1668"/>
              <p:cNvSpPr>
                <a:spLocks noChangeShapeType="1"/>
              </p:cNvSpPr>
              <p:nvPr/>
            </p:nvSpPr>
            <p:spPr bwMode="auto">
              <a:xfrm>
                <a:off x="4746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59" name="Line 1669"/>
              <p:cNvSpPr>
                <a:spLocks noChangeShapeType="1"/>
              </p:cNvSpPr>
              <p:nvPr/>
            </p:nvSpPr>
            <p:spPr bwMode="auto">
              <a:xfrm>
                <a:off x="4746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0" name="Line 1670"/>
              <p:cNvSpPr>
                <a:spLocks noChangeShapeType="1"/>
              </p:cNvSpPr>
              <p:nvPr/>
            </p:nvSpPr>
            <p:spPr bwMode="auto">
              <a:xfrm>
                <a:off x="4746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1" name="Line 1671"/>
              <p:cNvSpPr>
                <a:spLocks noChangeShapeType="1"/>
              </p:cNvSpPr>
              <p:nvPr/>
            </p:nvSpPr>
            <p:spPr bwMode="auto">
              <a:xfrm>
                <a:off x="4746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2" name="Line 1672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3" name="Line 1673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4" name="Line 1674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5" name="Line 1675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6" name="Line 1676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7" name="Line 1677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8" name="Line 1678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69" name="Line 1679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0" name="Line 1680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1" name="Line 1681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2" name="Line 1682"/>
              <p:cNvSpPr>
                <a:spLocks noChangeShapeType="1"/>
              </p:cNvSpPr>
              <p:nvPr/>
            </p:nvSpPr>
            <p:spPr bwMode="auto">
              <a:xfrm>
                <a:off x="4753" y="291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3" name="Line 1683"/>
              <p:cNvSpPr>
                <a:spLocks noChangeShapeType="1"/>
              </p:cNvSpPr>
              <p:nvPr/>
            </p:nvSpPr>
            <p:spPr bwMode="auto">
              <a:xfrm>
                <a:off x="475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4" name="Line 1684"/>
              <p:cNvSpPr>
                <a:spLocks noChangeShapeType="1"/>
              </p:cNvSpPr>
              <p:nvPr/>
            </p:nvSpPr>
            <p:spPr bwMode="auto">
              <a:xfrm>
                <a:off x="4753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5" name="Line 1685"/>
              <p:cNvSpPr>
                <a:spLocks noChangeShapeType="1"/>
              </p:cNvSpPr>
              <p:nvPr/>
            </p:nvSpPr>
            <p:spPr bwMode="auto">
              <a:xfrm>
                <a:off x="4753" y="2926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6" name="Line 1686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7" name="Line 1687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8" name="Line 1688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79" name="Line 1689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0" name="Line 1690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1" name="Line 1691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2" name="Line 1692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3" name="Line 1693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4" name="Line 1694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5" name="Line 1695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6" name="Line 1696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7" name="Line 1697"/>
              <p:cNvSpPr>
                <a:spLocks noChangeShapeType="1"/>
              </p:cNvSpPr>
              <p:nvPr/>
            </p:nvSpPr>
            <p:spPr bwMode="auto">
              <a:xfrm>
                <a:off x="4759" y="292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8" name="Line 1698"/>
              <p:cNvSpPr>
                <a:spLocks noChangeShapeType="1"/>
              </p:cNvSpPr>
              <p:nvPr/>
            </p:nvSpPr>
            <p:spPr bwMode="auto">
              <a:xfrm>
                <a:off x="4759" y="293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89" name="Line 1699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0" name="Line 1700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1" name="Line 1701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2" name="Line 1702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3" name="Line 1703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4" name="Line 1704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5" name="Line 1705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6" name="Line 1706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7" name="Line 1707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8" name="Line 1708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899" name="Line 1709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0" name="Line 1710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1" name="Line 1711"/>
              <p:cNvSpPr>
                <a:spLocks noChangeShapeType="1"/>
              </p:cNvSpPr>
              <p:nvPr/>
            </p:nvSpPr>
            <p:spPr bwMode="auto">
              <a:xfrm>
                <a:off x="4766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2" name="Line 1712"/>
              <p:cNvSpPr>
                <a:spLocks noChangeShapeType="1"/>
              </p:cNvSpPr>
              <p:nvPr/>
            </p:nvSpPr>
            <p:spPr bwMode="auto">
              <a:xfrm>
                <a:off x="4773" y="293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3" name="Line 1713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4" name="Line 1714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5" name="Line 1715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6" name="Line 1716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7" name="Line 1717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8" name="Line 1718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09" name="Line 1719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0" name="Line 1720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1" name="Line 1721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2" name="Line 1722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3" name="Line 1723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4" name="Line 1724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5" name="Line 1725"/>
              <p:cNvSpPr>
                <a:spLocks noChangeShapeType="1"/>
              </p:cNvSpPr>
              <p:nvPr/>
            </p:nvSpPr>
            <p:spPr bwMode="auto">
              <a:xfrm>
                <a:off x="4773" y="293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6" name="Line 1726"/>
              <p:cNvSpPr>
                <a:spLocks noChangeShapeType="1"/>
              </p:cNvSpPr>
              <p:nvPr/>
            </p:nvSpPr>
            <p:spPr bwMode="auto">
              <a:xfrm>
                <a:off x="4780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7" name="Line 1727"/>
              <p:cNvSpPr>
                <a:spLocks noChangeShapeType="1"/>
              </p:cNvSpPr>
              <p:nvPr/>
            </p:nvSpPr>
            <p:spPr bwMode="auto">
              <a:xfrm>
                <a:off x="4780" y="293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8" name="Line 1728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19" name="Line 1729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0" name="Line 1730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1" name="Line 1731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2" name="Line 1732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3" name="Line 1733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4" name="Line 1734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5" name="Line 1735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6" name="Line 1736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7" name="Line 1737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8" name="Line 1738"/>
              <p:cNvSpPr>
                <a:spLocks noChangeShapeType="1"/>
              </p:cNvSpPr>
              <p:nvPr/>
            </p:nvSpPr>
            <p:spPr bwMode="auto">
              <a:xfrm>
                <a:off x="4780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29" name="Line 1739"/>
              <p:cNvSpPr>
                <a:spLocks noChangeShapeType="1"/>
              </p:cNvSpPr>
              <p:nvPr/>
            </p:nvSpPr>
            <p:spPr bwMode="auto">
              <a:xfrm>
                <a:off x="4787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0" name="Line 1740"/>
              <p:cNvSpPr>
                <a:spLocks noChangeShapeType="1"/>
              </p:cNvSpPr>
              <p:nvPr/>
            </p:nvSpPr>
            <p:spPr bwMode="auto">
              <a:xfrm>
                <a:off x="4787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1" name="Line 1741"/>
              <p:cNvSpPr>
                <a:spLocks noChangeShapeType="1"/>
              </p:cNvSpPr>
              <p:nvPr/>
            </p:nvSpPr>
            <p:spPr bwMode="auto">
              <a:xfrm>
                <a:off x="4787" y="294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2" name="Line 1742"/>
              <p:cNvSpPr>
                <a:spLocks noChangeShapeType="1"/>
              </p:cNvSpPr>
              <p:nvPr/>
            </p:nvSpPr>
            <p:spPr bwMode="auto">
              <a:xfrm>
                <a:off x="4787" y="29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3" name="Line 1743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4" name="Line 1744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5" name="Line 1745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6" name="Line 1746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937" name="Line 1747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3308" name="Group 1748"/>
            <p:cNvGrpSpPr>
              <a:grpSpLocks/>
            </p:cNvGrpSpPr>
            <p:nvPr/>
          </p:nvGrpSpPr>
          <p:grpSpPr bwMode="auto">
            <a:xfrm>
              <a:off x="4787" y="2953"/>
              <a:ext cx="102" cy="89"/>
              <a:chOff x="4787" y="2953"/>
              <a:chExt cx="102" cy="89"/>
            </a:xfrm>
          </p:grpSpPr>
          <p:sp>
            <p:nvSpPr>
              <p:cNvPr id="21538" name="Line 1749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39" name="Line 1750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0" name="Line 1751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1" name="Line 1752"/>
              <p:cNvSpPr>
                <a:spLocks noChangeShapeType="1"/>
              </p:cNvSpPr>
              <p:nvPr/>
            </p:nvSpPr>
            <p:spPr bwMode="auto">
              <a:xfrm>
                <a:off x="4787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2" name="Line 1753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3" name="Line 1754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4" name="Line 1755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5" name="Line 1756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6" name="Line 1757"/>
              <p:cNvSpPr>
                <a:spLocks noChangeShapeType="1"/>
              </p:cNvSpPr>
              <p:nvPr/>
            </p:nvSpPr>
            <p:spPr bwMode="auto">
              <a:xfrm>
                <a:off x="4793" y="295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7" name="Line 1758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8" name="Line 1759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49" name="Line 1760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0" name="Line 1761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1" name="Line 1762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2" name="Line 1763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3" name="Line 1764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4" name="Line 1765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5" name="Line 1766"/>
              <p:cNvSpPr>
                <a:spLocks noChangeShapeType="1"/>
              </p:cNvSpPr>
              <p:nvPr/>
            </p:nvSpPr>
            <p:spPr bwMode="auto">
              <a:xfrm>
                <a:off x="4793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6" name="Line 1767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7" name="Line 1768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8" name="Line 1769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59" name="Line 1770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0" name="Line 1771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1" name="Line 1772"/>
              <p:cNvSpPr>
                <a:spLocks noChangeShapeType="1"/>
              </p:cNvSpPr>
              <p:nvPr/>
            </p:nvSpPr>
            <p:spPr bwMode="auto">
              <a:xfrm>
                <a:off x="4800" y="296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2" name="Line 1773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3" name="Line 1774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4" name="Line 1775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5" name="Line 1776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6" name="Line 1777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7" name="Line 1778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8" name="Line 1779"/>
              <p:cNvSpPr>
                <a:spLocks noChangeShapeType="1"/>
              </p:cNvSpPr>
              <p:nvPr/>
            </p:nvSpPr>
            <p:spPr bwMode="auto">
              <a:xfrm>
                <a:off x="4800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69" name="Line 1780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0" name="Line 1781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1" name="Line 1782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2" name="Line 1783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3" name="Line 1784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4" name="Line 1785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5" name="Line 1786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6" name="Line 1787"/>
              <p:cNvSpPr>
                <a:spLocks noChangeShapeType="1"/>
              </p:cNvSpPr>
              <p:nvPr/>
            </p:nvSpPr>
            <p:spPr bwMode="auto">
              <a:xfrm>
                <a:off x="4807" y="296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7" name="Line 1788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8" name="Line 1789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79" name="Line 1790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0" name="Line 1791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1" name="Line 1792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2" name="Line 1793"/>
              <p:cNvSpPr>
                <a:spLocks noChangeShapeType="1"/>
              </p:cNvSpPr>
              <p:nvPr/>
            </p:nvSpPr>
            <p:spPr bwMode="auto">
              <a:xfrm>
                <a:off x="4807" y="297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3" name="Line 1794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4" name="Line 1795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5" name="Line 1796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6" name="Line 1797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7" name="Line 1798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8" name="Line 1799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89" name="Line 1800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0" name="Line 1801"/>
              <p:cNvSpPr>
                <a:spLocks noChangeShapeType="1"/>
              </p:cNvSpPr>
              <p:nvPr/>
            </p:nvSpPr>
            <p:spPr bwMode="auto">
              <a:xfrm>
                <a:off x="4814" y="297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1" name="Line 1802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2" name="Line 1803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3" name="Line 1804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4" name="Line 1805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5" name="Line 1806"/>
              <p:cNvSpPr>
                <a:spLocks noChangeShapeType="1"/>
              </p:cNvSpPr>
              <p:nvPr/>
            </p:nvSpPr>
            <p:spPr bwMode="auto">
              <a:xfrm>
                <a:off x="4814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6" name="Line 1807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7" name="Line 1808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8" name="Line 1809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599" name="Line 1810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0" name="Line 1811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1" name="Line 1812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2" name="Line 1813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3" name="Line 1814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4" name="Line 1815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5" name="Line 1816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6" name="Line 1817"/>
              <p:cNvSpPr>
                <a:spLocks noChangeShapeType="1"/>
              </p:cNvSpPr>
              <p:nvPr/>
            </p:nvSpPr>
            <p:spPr bwMode="auto">
              <a:xfrm>
                <a:off x="4821" y="298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7" name="Line 1818"/>
              <p:cNvSpPr>
                <a:spLocks noChangeShapeType="1"/>
              </p:cNvSpPr>
              <p:nvPr/>
            </p:nvSpPr>
            <p:spPr bwMode="auto">
              <a:xfrm>
                <a:off x="4821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8" name="Line 1819"/>
              <p:cNvSpPr>
                <a:spLocks noChangeShapeType="1"/>
              </p:cNvSpPr>
              <p:nvPr/>
            </p:nvSpPr>
            <p:spPr bwMode="auto">
              <a:xfrm>
                <a:off x="4821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09" name="Line 1820"/>
              <p:cNvSpPr>
                <a:spLocks noChangeShapeType="1"/>
              </p:cNvSpPr>
              <p:nvPr/>
            </p:nvSpPr>
            <p:spPr bwMode="auto">
              <a:xfrm>
                <a:off x="4821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0" name="Line 1821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1" name="Line 1822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2" name="Line 1823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3" name="Line 1824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4" name="Line 1825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5" name="Line 1826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6" name="Line 1827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7" name="Line 1828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8" name="Line 1829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19" name="Line 1830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0" name="Line 1831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1" name="Line 1832"/>
              <p:cNvSpPr>
                <a:spLocks noChangeShapeType="1"/>
              </p:cNvSpPr>
              <p:nvPr/>
            </p:nvSpPr>
            <p:spPr bwMode="auto">
              <a:xfrm>
                <a:off x="4827" y="298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2" name="Line 1833"/>
              <p:cNvSpPr>
                <a:spLocks noChangeShapeType="1"/>
              </p:cNvSpPr>
              <p:nvPr/>
            </p:nvSpPr>
            <p:spPr bwMode="auto">
              <a:xfrm>
                <a:off x="4827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3" name="Line 1834"/>
              <p:cNvSpPr>
                <a:spLocks noChangeShapeType="1"/>
              </p:cNvSpPr>
              <p:nvPr/>
            </p:nvSpPr>
            <p:spPr bwMode="auto">
              <a:xfrm>
                <a:off x="4827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4" name="Line 1835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5" name="Line 1836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6" name="Line 1837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7" name="Line 1838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8" name="Line 1839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29" name="Line 1840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0" name="Line 1841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1" name="Line 1842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2" name="Line 1843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3" name="Line 1844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4" name="Line 1845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5" name="Line 1846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6" name="Line 1847"/>
              <p:cNvSpPr>
                <a:spLocks noChangeShapeType="1"/>
              </p:cNvSpPr>
              <p:nvPr/>
            </p:nvSpPr>
            <p:spPr bwMode="auto">
              <a:xfrm>
                <a:off x="4834" y="299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7" name="Line 1848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8" name="Line 1849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39" name="Line 1850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0" name="Line 1851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1" name="Line 1852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2" name="Line 1853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3" name="Line 1854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4" name="Line 1855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5" name="Line 1856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6" name="Line 1857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7" name="Line 1858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8" name="Line 1859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49" name="Line 1860"/>
              <p:cNvSpPr>
                <a:spLocks noChangeShapeType="1"/>
              </p:cNvSpPr>
              <p:nvPr/>
            </p:nvSpPr>
            <p:spPr bwMode="auto">
              <a:xfrm>
                <a:off x="4841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0" name="Line 1861"/>
              <p:cNvSpPr>
                <a:spLocks noChangeShapeType="1"/>
              </p:cNvSpPr>
              <p:nvPr/>
            </p:nvSpPr>
            <p:spPr bwMode="auto">
              <a:xfrm>
                <a:off x="4848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1" name="Line 1862"/>
              <p:cNvSpPr>
                <a:spLocks noChangeShapeType="1"/>
              </p:cNvSpPr>
              <p:nvPr/>
            </p:nvSpPr>
            <p:spPr bwMode="auto">
              <a:xfrm>
                <a:off x="4848" y="300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2" name="Line 1863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3" name="Line 1864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4" name="Line 1865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5" name="Line 1866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6" name="Line 1867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7" name="Line 1868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8" name="Line 1869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59" name="Line 1870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0" name="Line 1871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1" name="Line 1872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2" name="Line 1873"/>
              <p:cNvSpPr>
                <a:spLocks noChangeShapeType="1"/>
              </p:cNvSpPr>
              <p:nvPr/>
            </p:nvSpPr>
            <p:spPr bwMode="auto">
              <a:xfrm>
                <a:off x="4848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3" name="Line 1874"/>
              <p:cNvSpPr>
                <a:spLocks noChangeShapeType="1"/>
              </p:cNvSpPr>
              <p:nvPr/>
            </p:nvSpPr>
            <p:spPr bwMode="auto">
              <a:xfrm>
                <a:off x="485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4" name="Line 1875"/>
              <p:cNvSpPr>
                <a:spLocks noChangeShapeType="1"/>
              </p:cNvSpPr>
              <p:nvPr/>
            </p:nvSpPr>
            <p:spPr bwMode="auto">
              <a:xfrm>
                <a:off x="485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5" name="Line 1876"/>
              <p:cNvSpPr>
                <a:spLocks noChangeShapeType="1"/>
              </p:cNvSpPr>
              <p:nvPr/>
            </p:nvSpPr>
            <p:spPr bwMode="auto">
              <a:xfrm>
                <a:off x="485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6" name="Line 1877"/>
              <p:cNvSpPr>
                <a:spLocks noChangeShapeType="1"/>
              </p:cNvSpPr>
              <p:nvPr/>
            </p:nvSpPr>
            <p:spPr bwMode="auto">
              <a:xfrm>
                <a:off x="4854" y="300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7" name="Line 1878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8" name="Line 1879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69" name="Line 1880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0" name="Line 1881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1" name="Line 1882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2" name="Line 1883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3" name="Line 1884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4" name="Line 1885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5" name="Line 1886"/>
              <p:cNvSpPr>
                <a:spLocks noChangeShapeType="1"/>
              </p:cNvSpPr>
              <p:nvPr/>
            </p:nvSpPr>
            <p:spPr bwMode="auto">
              <a:xfrm>
                <a:off x="4854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6" name="Line 1887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7" name="Line 1888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8" name="Line 1889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79" name="Line 1890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0" name="Line 1891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1" name="Line 1892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2" name="Line 1893"/>
              <p:cNvSpPr>
                <a:spLocks noChangeShapeType="1"/>
              </p:cNvSpPr>
              <p:nvPr/>
            </p:nvSpPr>
            <p:spPr bwMode="auto">
              <a:xfrm>
                <a:off x="4861" y="301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3" name="Line 1894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4" name="Line 1895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5" name="Line 1896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6" name="Line 1897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7" name="Line 1898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8" name="Line 1899"/>
              <p:cNvSpPr>
                <a:spLocks noChangeShapeType="1"/>
              </p:cNvSpPr>
              <p:nvPr/>
            </p:nvSpPr>
            <p:spPr bwMode="auto">
              <a:xfrm>
                <a:off x="4861" y="3021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89" name="Line 1900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0" name="Line 1901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1" name="Line 1902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2" name="Line 1903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3" name="Line 1904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4" name="Line 1905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5" name="Line 1906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6" name="Line 1907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7" name="Line 1908"/>
              <p:cNvSpPr>
                <a:spLocks noChangeShapeType="1"/>
              </p:cNvSpPr>
              <p:nvPr/>
            </p:nvSpPr>
            <p:spPr bwMode="auto">
              <a:xfrm>
                <a:off x="4868" y="302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8" name="Line 1909"/>
              <p:cNvSpPr>
                <a:spLocks noChangeShapeType="1"/>
              </p:cNvSpPr>
              <p:nvPr/>
            </p:nvSpPr>
            <p:spPr bwMode="auto">
              <a:xfrm>
                <a:off x="4868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699" name="Line 1910"/>
              <p:cNvSpPr>
                <a:spLocks noChangeShapeType="1"/>
              </p:cNvSpPr>
              <p:nvPr/>
            </p:nvSpPr>
            <p:spPr bwMode="auto">
              <a:xfrm>
                <a:off x="4868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0" name="Line 1911"/>
              <p:cNvSpPr>
                <a:spLocks noChangeShapeType="1"/>
              </p:cNvSpPr>
              <p:nvPr/>
            </p:nvSpPr>
            <p:spPr bwMode="auto">
              <a:xfrm>
                <a:off x="4868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1" name="Line 1912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2" name="Line 1913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3" name="Line 1914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4" name="Line 1915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5" name="Line 1916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6" name="Line 1917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7" name="Line 1918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8" name="Line 1919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09" name="Line 1920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0" name="Line 1921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1" name="Line 1922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2" name="Line 1923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3" name="Line 1924"/>
              <p:cNvSpPr>
                <a:spLocks noChangeShapeType="1"/>
              </p:cNvSpPr>
              <p:nvPr/>
            </p:nvSpPr>
            <p:spPr bwMode="auto">
              <a:xfrm>
                <a:off x="4875" y="302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4" name="Line 1925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5" name="Line 1926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6" name="Line 1927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7" name="Line 1928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8" name="Line 1929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19" name="Line 1930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0" name="Line 1931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1" name="Line 1932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2" name="Line 1933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3" name="Line 1934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4" name="Line 1935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5" name="Line 1936"/>
              <p:cNvSpPr>
                <a:spLocks noChangeShapeType="1"/>
              </p:cNvSpPr>
              <p:nvPr/>
            </p:nvSpPr>
            <p:spPr bwMode="auto">
              <a:xfrm>
                <a:off x="4882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6" name="Line 1937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7" name="Line 1938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8" name="Line 1939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29" name="Line 1940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0" name="Line 1941"/>
              <p:cNvSpPr>
                <a:spLocks noChangeShapeType="1"/>
              </p:cNvSpPr>
              <p:nvPr/>
            </p:nvSpPr>
            <p:spPr bwMode="auto">
              <a:xfrm>
                <a:off x="4888" y="303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1" name="Line 1942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2" name="Line 1943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3" name="Line 1944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4" name="Line 1945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5" name="Line 1946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6" name="Line 1947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737" name="Line 1948"/>
              <p:cNvSpPr>
                <a:spLocks noChangeShapeType="1"/>
              </p:cNvSpPr>
              <p:nvPr/>
            </p:nvSpPr>
            <p:spPr bwMode="auto">
              <a:xfrm>
                <a:off x="4888" y="304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5307" name="Line 1949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08" name="Line 1950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09" name="Line 1951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0" name="Line 1952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1" name="Line 1953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2" name="Line 1954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3" name="Line 1955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4" name="Line 1956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5" name="Line 1957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6" name="Line 1958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7" name="Line 1959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8" name="Line 1960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19" name="Line 1961"/>
            <p:cNvSpPr>
              <a:spLocks noChangeShapeType="1"/>
            </p:cNvSpPr>
            <p:nvPr/>
          </p:nvSpPr>
          <p:spPr bwMode="auto">
            <a:xfrm>
              <a:off x="4895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0" name="Line 1962"/>
            <p:cNvSpPr>
              <a:spLocks noChangeShapeType="1"/>
            </p:cNvSpPr>
            <p:nvPr/>
          </p:nvSpPr>
          <p:spPr bwMode="auto">
            <a:xfrm>
              <a:off x="4902" y="3041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1" name="Line 1963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2" name="Line 1964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3" name="Line 1965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4" name="Line 1966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5" name="Line 1967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6" name="Line 1968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7" name="Line 1969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8" name="Line 1970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29" name="Line 1971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0" name="Line 1972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1" name="Line 1973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2" name="Line 1974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3" name="Line 1975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4" name="Line 1976"/>
            <p:cNvSpPr>
              <a:spLocks noChangeShapeType="1"/>
            </p:cNvSpPr>
            <p:nvPr/>
          </p:nvSpPr>
          <p:spPr bwMode="auto">
            <a:xfrm>
              <a:off x="490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5" name="Line 1977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6" name="Line 1978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7" name="Line 1979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8" name="Line 1980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39" name="Line 1981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0" name="Line 1982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1" name="Line 1983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2" name="Line 1984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3" name="Line 1985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4" name="Line 1986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5" name="Line 1987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6" name="Line 1988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7" name="Line 1989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8" name="Line 1990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49" name="Line 1991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0" name="Line 1992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1" name="Line 1993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2" name="Line 1994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3" name="Line 1995"/>
            <p:cNvSpPr>
              <a:spLocks noChangeShapeType="1"/>
            </p:cNvSpPr>
            <p:nvPr/>
          </p:nvSpPr>
          <p:spPr bwMode="auto">
            <a:xfrm>
              <a:off x="4909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4" name="Line 1996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5" name="Line 1997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6" name="Line 1998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7" name="Line 1999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8" name="Line 2000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59" name="Line 2001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4" name="Line 2002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5" name="Line 2003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6" name="Line 2004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7" name="Line 2005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8" name="Line 2006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09" name="Line 2007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0" name="Line 2008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1" name="Line 2009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2" name="Line 2010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3" name="Line 2011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4" name="Line 2012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5" name="Line 2013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6" name="Line 2014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7" name="Line 2015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8" name="Line 2016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9" name="Line 2017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0" name="Line 2018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1" name="Line 2019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2" name="Line 2020"/>
            <p:cNvSpPr>
              <a:spLocks noChangeShapeType="1"/>
            </p:cNvSpPr>
            <p:nvPr/>
          </p:nvSpPr>
          <p:spPr bwMode="auto">
            <a:xfrm>
              <a:off x="4916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3" name="Line 2021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4" name="Line 2022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5" name="Line 2023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6" name="Line 2024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7" name="Line 2025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8" name="Line 2026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9" name="Line 2027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0" name="Line 2028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1" name="Line 2029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2" name="Line 2030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3" name="Line 2031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4" name="Line 2032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5" name="Line 2033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6" name="Line 2034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7" name="Line 2035"/>
            <p:cNvSpPr>
              <a:spLocks noChangeShapeType="1"/>
            </p:cNvSpPr>
            <p:nvPr/>
          </p:nvSpPr>
          <p:spPr bwMode="auto">
            <a:xfrm>
              <a:off x="4922" y="3048"/>
              <a:ext cx="1" cy="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3537" name="Group 2036"/>
          <p:cNvGrpSpPr>
            <a:grpSpLocks/>
          </p:cNvGrpSpPr>
          <p:nvPr/>
        </p:nvGrpSpPr>
        <p:grpSpPr bwMode="auto">
          <a:xfrm>
            <a:off x="8602663" y="5146675"/>
            <a:ext cx="336550" cy="368300"/>
            <a:chOff x="4963" y="3218"/>
            <a:chExt cx="212" cy="232"/>
          </a:xfrm>
        </p:grpSpPr>
        <p:grpSp>
          <p:nvGrpSpPr>
            <p:cNvPr id="23538" name="Group 2037"/>
            <p:cNvGrpSpPr>
              <a:grpSpLocks/>
            </p:cNvGrpSpPr>
            <p:nvPr/>
          </p:nvGrpSpPr>
          <p:grpSpPr bwMode="auto">
            <a:xfrm>
              <a:off x="5045" y="3354"/>
              <a:ext cx="48" cy="96"/>
              <a:chOff x="5045" y="3354"/>
              <a:chExt cx="48" cy="96"/>
            </a:xfrm>
          </p:grpSpPr>
          <p:sp>
            <p:nvSpPr>
              <p:cNvPr id="15103" name="Line 2038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4" name="Line 2039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5" name="Line 2040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6" name="Line 2041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7" name="Line 2042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8" name="Line 2043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9" name="Line 2044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0" name="Line 2045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1" name="Line 2046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2" name="Line 2047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3" name="Line 1024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4" name="Line 1025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5" name="Line 1026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6" name="Line 1027"/>
              <p:cNvSpPr>
                <a:spLocks noChangeShapeType="1"/>
              </p:cNvSpPr>
              <p:nvPr/>
            </p:nvSpPr>
            <p:spPr bwMode="auto">
              <a:xfrm>
                <a:off x="5092" y="344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7" name="Line 1028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8" name="Line 1029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19" name="Line 1030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0" name="Line 1031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1" name="Line 1032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2" name="Line 1033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3" name="Line 1034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4" name="Line 1035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5" name="Line 1036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6" name="Line 1037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7" name="Line 1038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8" name="Line 1039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29" name="Line 1040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0" name="Line 1041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1" name="Line 1042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2" name="Line 1043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3" name="Line 1044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4" name="Line 1045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5" name="Line 1046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6" name="Line 1047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7" name="Line 1048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8" name="Line 1049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39" name="Line 1050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0" name="Line 1051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1" name="Line 1052"/>
              <p:cNvSpPr>
                <a:spLocks noChangeShapeType="1"/>
              </p:cNvSpPr>
              <p:nvPr/>
            </p:nvSpPr>
            <p:spPr bwMode="auto">
              <a:xfrm>
                <a:off x="5092" y="344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2" name="Line 1053"/>
              <p:cNvSpPr>
                <a:spLocks noChangeShapeType="1"/>
              </p:cNvSpPr>
              <p:nvPr/>
            </p:nvSpPr>
            <p:spPr bwMode="auto">
              <a:xfrm flipV="1">
                <a:off x="5092" y="343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3" name="Line 1054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4" name="Line 1055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5" name="Line 1056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6" name="Line 1057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7" name="Line 1058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8" name="Line 1059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49" name="Line 1060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0" name="Line 1061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1" name="Line 1062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2" name="Line 1063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3" name="Line 1064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4" name="Line 1065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5" name="Line 1066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6" name="Line 1067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7" name="Line 1068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8" name="Line 1069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59" name="Line 1070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0" name="Line 1071"/>
              <p:cNvSpPr>
                <a:spLocks noChangeShapeType="1"/>
              </p:cNvSpPr>
              <p:nvPr/>
            </p:nvSpPr>
            <p:spPr bwMode="auto">
              <a:xfrm>
                <a:off x="5092" y="343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1" name="Line 1072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2" name="Line 1073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3" name="Line 1074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4" name="Line 1075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5" name="Line 1076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6" name="Line 1077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7" name="Line 1078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8" name="Line 1079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69" name="Line 1080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0" name="Line 1081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1" name="Line 1082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2" name="Line 1083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3" name="Line 1084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4" name="Line 1085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5" name="Line 1086"/>
              <p:cNvSpPr>
                <a:spLocks noChangeShapeType="1"/>
              </p:cNvSpPr>
              <p:nvPr/>
            </p:nvSpPr>
            <p:spPr bwMode="auto">
              <a:xfrm>
                <a:off x="5092" y="342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6" name="Line 1087"/>
              <p:cNvSpPr>
                <a:spLocks noChangeShapeType="1"/>
              </p:cNvSpPr>
              <p:nvPr/>
            </p:nvSpPr>
            <p:spPr bwMode="auto">
              <a:xfrm flipV="1">
                <a:off x="5086" y="342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7" name="Line 1088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8" name="Line 1089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79" name="Line 1090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0" name="Line 1091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1" name="Line 1092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2" name="Line 1093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3" name="Line 1094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4" name="Line 1095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5" name="Line 1096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6" name="Line 1097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7" name="Line 1098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8" name="Line 1099"/>
              <p:cNvSpPr>
                <a:spLocks noChangeShapeType="1"/>
              </p:cNvSpPr>
              <p:nvPr/>
            </p:nvSpPr>
            <p:spPr bwMode="auto">
              <a:xfrm>
                <a:off x="5086" y="342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89" name="Line 1100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0" name="Line 1101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1" name="Line 1102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2" name="Line 1103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3" name="Line 1104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4" name="Line 1105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5" name="Line 1106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6" name="Line 1107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7" name="Line 1108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8" name="Line 1109"/>
              <p:cNvSpPr>
                <a:spLocks noChangeShapeType="1"/>
              </p:cNvSpPr>
              <p:nvPr/>
            </p:nvSpPr>
            <p:spPr bwMode="auto">
              <a:xfrm>
                <a:off x="5086" y="341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99" name="Line 1110"/>
              <p:cNvSpPr>
                <a:spLocks noChangeShapeType="1"/>
              </p:cNvSpPr>
              <p:nvPr/>
            </p:nvSpPr>
            <p:spPr bwMode="auto">
              <a:xfrm flipV="1">
                <a:off x="5086" y="340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0" name="Line 1111"/>
              <p:cNvSpPr>
                <a:spLocks noChangeShapeType="1"/>
              </p:cNvSpPr>
              <p:nvPr/>
            </p:nvSpPr>
            <p:spPr bwMode="auto">
              <a:xfrm>
                <a:off x="5086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1" name="Line 1112"/>
              <p:cNvSpPr>
                <a:spLocks noChangeShapeType="1"/>
              </p:cNvSpPr>
              <p:nvPr/>
            </p:nvSpPr>
            <p:spPr bwMode="auto">
              <a:xfrm>
                <a:off x="5086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2" name="Line 1113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3" name="Line 1114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4" name="Line 1115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5" name="Line 1116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6" name="Line 1117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7" name="Line 1118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8" name="Line 1119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09" name="Line 1120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0" name="Line 1121"/>
              <p:cNvSpPr>
                <a:spLocks noChangeShapeType="1"/>
              </p:cNvSpPr>
              <p:nvPr/>
            </p:nvSpPr>
            <p:spPr bwMode="auto">
              <a:xfrm>
                <a:off x="5079" y="340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1" name="Line 1122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2" name="Line 1123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3" name="Line 1124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4" name="Line 1125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5" name="Line 1126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6" name="Line 1127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7" name="Line 1128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8" name="Line 1129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19" name="Line 1130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0" name="Line 1131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1" name="Line 1132"/>
              <p:cNvSpPr>
                <a:spLocks noChangeShapeType="1"/>
              </p:cNvSpPr>
              <p:nvPr/>
            </p:nvSpPr>
            <p:spPr bwMode="auto">
              <a:xfrm>
                <a:off x="5079" y="340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2" name="Line 1133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3" name="Line 1134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4" name="Line 1135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5" name="Line 1136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6" name="Line 1137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7" name="Line 1138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8" name="Line 1139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29" name="Line 1140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0" name="Line 1141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1" name="Line 1142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2" name="Line 1143"/>
              <p:cNvSpPr>
                <a:spLocks noChangeShapeType="1"/>
              </p:cNvSpPr>
              <p:nvPr/>
            </p:nvSpPr>
            <p:spPr bwMode="auto">
              <a:xfrm>
                <a:off x="5072" y="339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3" name="Line 1144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4" name="Line 1145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5" name="Line 1146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6" name="Line 1147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7" name="Line 1148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8" name="Line 1149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39" name="Line 1150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0" name="Line 1151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1" name="Line 1152"/>
              <p:cNvSpPr>
                <a:spLocks noChangeShapeType="1"/>
              </p:cNvSpPr>
              <p:nvPr/>
            </p:nvSpPr>
            <p:spPr bwMode="auto">
              <a:xfrm>
                <a:off x="5072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2" name="Line 1153"/>
              <p:cNvSpPr>
                <a:spLocks noChangeShapeType="1"/>
              </p:cNvSpPr>
              <p:nvPr/>
            </p:nvSpPr>
            <p:spPr bwMode="auto">
              <a:xfrm>
                <a:off x="5065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3" name="Line 1154"/>
              <p:cNvSpPr>
                <a:spLocks noChangeShapeType="1"/>
              </p:cNvSpPr>
              <p:nvPr/>
            </p:nvSpPr>
            <p:spPr bwMode="auto">
              <a:xfrm>
                <a:off x="5065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4" name="Line 1155"/>
              <p:cNvSpPr>
                <a:spLocks noChangeShapeType="1"/>
              </p:cNvSpPr>
              <p:nvPr/>
            </p:nvSpPr>
            <p:spPr bwMode="auto">
              <a:xfrm>
                <a:off x="5065" y="338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5" name="Line 1156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6" name="Line 1157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7" name="Line 1158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8" name="Line 1159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49" name="Line 1160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0" name="Line 1161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1" name="Line 1162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2" name="Line 1163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3" name="Line 1164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4" name="Line 1165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5" name="Line 1166"/>
              <p:cNvSpPr>
                <a:spLocks noChangeShapeType="1"/>
              </p:cNvSpPr>
              <p:nvPr/>
            </p:nvSpPr>
            <p:spPr bwMode="auto">
              <a:xfrm>
                <a:off x="5065" y="338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6" name="Line 1167"/>
              <p:cNvSpPr>
                <a:spLocks noChangeShapeType="1"/>
              </p:cNvSpPr>
              <p:nvPr/>
            </p:nvSpPr>
            <p:spPr bwMode="auto">
              <a:xfrm flipV="1">
                <a:off x="5065" y="337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7" name="Line 1168"/>
              <p:cNvSpPr>
                <a:spLocks noChangeShapeType="1"/>
              </p:cNvSpPr>
              <p:nvPr/>
            </p:nvSpPr>
            <p:spPr bwMode="auto">
              <a:xfrm>
                <a:off x="5065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8" name="Line 1169"/>
              <p:cNvSpPr>
                <a:spLocks noChangeShapeType="1"/>
              </p:cNvSpPr>
              <p:nvPr/>
            </p:nvSpPr>
            <p:spPr bwMode="auto">
              <a:xfrm>
                <a:off x="5065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59" name="Line 1170"/>
              <p:cNvSpPr>
                <a:spLocks noChangeShapeType="1"/>
              </p:cNvSpPr>
              <p:nvPr/>
            </p:nvSpPr>
            <p:spPr bwMode="auto">
              <a:xfrm>
                <a:off x="5065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0" name="Line 1171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1" name="Line 1172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2" name="Line 1173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3" name="Line 1174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4" name="Line 1175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5" name="Line 1176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6" name="Line 1177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7" name="Line 1178"/>
              <p:cNvSpPr>
                <a:spLocks noChangeShapeType="1"/>
              </p:cNvSpPr>
              <p:nvPr/>
            </p:nvSpPr>
            <p:spPr bwMode="auto">
              <a:xfrm>
                <a:off x="5058" y="337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8" name="Line 1179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69" name="Line 1180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0" name="Line 1181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1" name="Line 1182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2" name="Line 1183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3" name="Line 1184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4" name="Line 1185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5" name="Line 1186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6" name="Line 1187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7" name="Line 1188"/>
              <p:cNvSpPr>
                <a:spLocks noChangeShapeType="1"/>
              </p:cNvSpPr>
              <p:nvPr/>
            </p:nvSpPr>
            <p:spPr bwMode="auto">
              <a:xfrm>
                <a:off x="5058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8" name="Line 1189"/>
              <p:cNvSpPr>
                <a:spLocks noChangeShapeType="1"/>
              </p:cNvSpPr>
              <p:nvPr/>
            </p:nvSpPr>
            <p:spPr bwMode="auto">
              <a:xfrm flipH="1">
                <a:off x="5052" y="3367"/>
                <a:ext cx="6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79" name="Line 1190"/>
              <p:cNvSpPr>
                <a:spLocks noChangeShapeType="1"/>
              </p:cNvSpPr>
              <p:nvPr/>
            </p:nvSpPr>
            <p:spPr bwMode="auto">
              <a:xfrm>
                <a:off x="5052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0" name="Line 1191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1" name="Line 1192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2" name="Line 1193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3" name="Line 1194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4" name="Line 1195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5" name="Line 1196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6" name="Line 1197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7" name="Line 1198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8" name="Line 1199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89" name="Line 1200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0" name="Line 1201"/>
              <p:cNvSpPr>
                <a:spLocks noChangeShapeType="1"/>
              </p:cNvSpPr>
              <p:nvPr/>
            </p:nvSpPr>
            <p:spPr bwMode="auto">
              <a:xfrm>
                <a:off x="5052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1" name="Line 1202"/>
              <p:cNvSpPr>
                <a:spLocks noChangeShapeType="1"/>
              </p:cNvSpPr>
              <p:nvPr/>
            </p:nvSpPr>
            <p:spPr bwMode="auto">
              <a:xfrm flipV="1">
                <a:off x="5052" y="335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2" name="Line 1203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3" name="Line 1204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4" name="Line 1205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5" name="Line 1206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6" name="Line 1207"/>
              <p:cNvSpPr>
                <a:spLocks noChangeShapeType="1"/>
              </p:cNvSpPr>
              <p:nvPr/>
            </p:nvSpPr>
            <p:spPr bwMode="auto">
              <a:xfrm>
                <a:off x="5052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7" name="Line 1208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8" name="Line 1209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99" name="Line 1210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00" name="Line 1211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01" name="Line 1212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02" name="Line 1213"/>
              <p:cNvSpPr>
                <a:spLocks noChangeShapeType="1"/>
              </p:cNvSpPr>
              <p:nvPr/>
            </p:nvSpPr>
            <p:spPr bwMode="auto">
              <a:xfrm>
                <a:off x="5045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3565" name="Group 1214"/>
            <p:cNvGrpSpPr>
              <a:grpSpLocks/>
            </p:cNvGrpSpPr>
            <p:nvPr/>
          </p:nvGrpSpPr>
          <p:grpSpPr bwMode="auto">
            <a:xfrm>
              <a:off x="4970" y="3238"/>
              <a:ext cx="76" cy="116"/>
              <a:chOff x="4970" y="3238"/>
              <a:chExt cx="76" cy="116"/>
            </a:xfrm>
          </p:grpSpPr>
          <p:sp>
            <p:nvSpPr>
              <p:cNvPr id="14903" name="Line 1215"/>
              <p:cNvSpPr>
                <a:spLocks noChangeShapeType="1"/>
              </p:cNvSpPr>
              <p:nvPr/>
            </p:nvSpPr>
            <p:spPr bwMode="auto">
              <a:xfrm flipV="1">
                <a:off x="5045" y="334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4" name="Line 1216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5" name="Line 1217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6" name="Line 1218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7" name="Line 1219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8" name="Line 1220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9" name="Line 1221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0" name="Line 1222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1" name="Line 1223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2" name="Line 1224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3" name="Line 1225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4" name="Line 1226"/>
              <p:cNvSpPr>
                <a:spLocks noChangeShapeType="1"/>
              </p:cNvSpPr>
              <p:nvPr/>
            </p:nvSpPr>
            <p:spPr bwMode="auto">
              <a:xfrm>
                <a:off x="5045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5" name="Line 1227"/>
              <p:cNvSpPr>
                <a:spLocks noChangeShapeType="1"/>
              </p:cNvSpPr>
              <p:nvPr/>
            </p:nvSpPr>
            <p:spPr bwMode="auto">
              <a:xfrm flipV="1">
                <a:off x="5038" y="3340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6" name="Line 1228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7" name="Line 1229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8" name="Line 1230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19" name="Line 1231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0" name="Line 1232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1" name="Line 1233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2" name="Line 1234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3" name="Line 1235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4" name="Line 1236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5" name="Line 1237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6" name="Line 1238"/>
              <p:cNvSpPr>
                <a:spLocks noChangeShapeType="1"/>
              </p:cNvSpPr>
              <p:nvPr/>
            </p:nvSpPr>
            <p:spPr bwMode="auto">
              <a:xfrm>
                <a:off x="5038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7" name="Line 1239"/>
              <p:cNvSpPr>
                <a:spLocks noChangeShapeType="1"/>
              </p:cNvSpPr>
              <p:nvPr/>
            </p:nvSpPr>
            <p:spPr bwMode="auto">
              <a:xfrm flipV="1">
                <a:off x="5038" y="333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8" name="Line 1240"/>
              <p:cNvSpPr>
                <a:spLocks noChangeShapeType="1"/>
              </p:cNvSpPr>
              <p:nvPr/>
            </p:nvSpPr>
            <p:spPr bwMode="auto">
              <a:xfrm>
                <a:off x="5038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29" name="Line 1241"/>
              <p:cNvSpPr>
                <a:spLocks noChangeShapeType="1"/>
              </p:cNvSpPr>
              <p:nvPr/>
            </p:nvSpPr>
            <p:spPr bwMode="auto">
              <a:xfrm>
                <a:off x="5038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0" name="Line 1242"/>
              <p:cNvSpPr>
                <a:spLocks noChangeShapeType="1"/>
              </p:cNvSpPr>
              <p:nvPr/>
            </p:nvSpPr>
            <p:spPr bwMode="auto">
              <a:xfrm>
                <a:off x="5038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1" name="Line 1243"/>
              <p:cNvSpPr>
                <a:spLocks noChangeShapeType="1"/>
              </p:cNvSpPr>
              <p:nvPr/>
            </p:nvSpPr>
            <p:spPr bwMode="auto">
              <a:xfrm>
                <a:off x="5038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2" name="Line 1244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3" name="Line 1245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4" name="Line 1246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5" name="Line 1247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6" name="Line 1248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7" name="Line 1249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8" name="Line 1250"/>
              <p:cNvSpPr>
                <a:spLocks noChangeShapeType="1"/>
              </p:cNvSpPr>
              <p:nvPr/>
            </p:nvSpPr>
            <p:spPr bwMode="auto">
              <a:xfrm>
                <a:off x="5031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39" name="Line 1251"/>
              <p:cNvSpPr>
                <a:spLocks noChangeShapeType="1"/>
              </p:cNvSpPr>
              <p:nvPr/>
            </p:nvSpPr>
            <p:spPr bwMode="auto">
              <a:xfrm flipV="1">
                <a:off x="5031" y="3327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0" name="Line 1252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1" name="Line 1253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2" name="Line 1254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3" name="Line 1255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4" name="Line 1256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5" name="Line 1257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6" name="Line 1258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7" name="Line 1259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8" name="Line 1260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49" name="Line 1261"/>
              <p:cNvSpPr>
                <a:spLocks noChangeShapeType="1"/>
              </p:cNvSpPr>
              <p:nvPr/>
            </p:nvSpPr>
            <p:spPr bwMode="auto">
              <a:xfrm>
                <a:off x="5031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0" name="Line 1262"/>
              <p:cNvSpPr>
                <a:spLocks noChangeShapeType="1"/>
              </p:cNvSpPr>
              <p:nvPr/>
            </p:nvSpPr>
            <p:spPr bwMode="auto">
              <a:xfrm>
                <a:off x="5024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1" name="Line 1263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2" name="Line 1264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3" name="Line 1265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4" name="Line 1266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5" name="Line 1267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6" name="Line 1268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7" name="Line 1269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8" name="Line 1270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59" name="Line 1271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0" name="Line 1272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1" name="Line 1273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2" name="Line 1274"/>
              <p:cNvSpPr>
                <a:spLocks noChangeShapeType="1"/>
              </p:cNvSpPr>
              <p:nvPr/>
            </p:nvSpPr>
            <p:spPr bwMode="auto">
              <a:xfrm>
                <a:off x="5024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3" name="Line 1275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4" name="Line 1276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5" name="Line 1277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6" name="Line 1278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7" name="Line 1279"/>
              <p:cNvSpPr>
                <a:spLocks noChangeShapeType="1"/>
              </p:cNvSpPr>
              <p:nvPr/>
            </p:nvSpPr>
            <p:spPr bwMode="auto">
              <a:xfrm>
                <a:off x="5024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8" name="Line 1280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69" name="Line 1281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0" name="Line 1282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1" name="Line 1283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2" name="Line 1284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3" name="Line 1285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4" name="Line 1286"/>
              <p:cNvSpPr>
                <a:spLocks noChangeShapeType="1"/>
              </p:cNvSpPr>
              <p:nvPr/>
            </p:nvSpPr>
            <p:spPr bwMode="auto">
              <a:xfrm>
                <a:off x="5018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5" name="Line 1287"/>
              <p:cNvSpPr>
                <a:spLocks noChangeShapeType="1"/>
              </p:cNvSpPr>
              <p:nvPr/>
            </p:nvSpPr>
            <p:spPr bwMode="auto">
              <a:xfrm flipV="1">
                <a:off x="5018" y="330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6" name="Line 1288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7" name="Line 1289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8" name="Line 1290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79" name="Line 1291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0" name="Line 1292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1" name="Line 1293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2" name="Line 1294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3" name="Line 1295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4" name="Line 1296"/>
              <p:cNvSpPr>
                <a:spLocks noChangeShapeType="1"/>
              </p:cNvSpPr>
              <p:nvPr/>
            </p:nvSpPr>
            <p:spPr bwMode="auto">
              <a:xfrm>
                <a:off x="5018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5" name="Line 1297"/>
              <p:cNvSpPr>
                <a:spLocks noChangeShapeType="1"/>
              </p:cNvSpPr>
              <p:nvPr/>
            </p:nvSpPr>
            <p:spPr bwMode="auto">
              <a:xfrm>
                <a:off x="5011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6" name="Line 1298"/>
              <p:cNvSpPr>
                <a:spLocks noChangeShapeType="1"/>
              </p:cNvSpPr>
              <p:nvPr/>
            </p:nvSpPr>
            <p:spPr bwMode="auto">
              <a:xfrm>
                <a:off x="5011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7" name="Line 1299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8" name="Line 1300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89" name="Line 1301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0" name="Line 1302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1" name="Line 1303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2" name="Line 1304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3" name="Line 1305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4" name="Line 1306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5" name="Line 1307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6" name="Line 1308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7" name="Line 1309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8" name="Line 1310"/>
              <p:cNvSpPr>
                <a:spLocks noChangeShapeType="1"/>
              </p:cNvSpPr>
              <p:nvPr/>
            </p:nvSpPr>
            <p:spPr bwMode="auto">
              <a:xfrm>
                <a:off x="5011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99" name="Line 1311"/>
              <p:cNvSpPr>
                <a:spLocks noChangeShapeType="1"/>
              </p:cNvSpPr>
              <p:nvPr/>
            </p:nvSpPr>
            <p:spPr bwMode="auto">
              <a:xfrm>
                <a:off x="5011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0" name="Line 1312"/>
              <p:cNvSpPr>
                <a:spLocks noChangeShapeType="1"/>
              </p:cNvSpPr>
              <p:nvPr/>
            </p:nvSpPr>
            <p:spPr bwMode="auto">
              <a:xfrm>
                <a:off x="5011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1" name="Line 1313"/>
              <p:cNvSpPr>
                <a:spLocks noChangeShapeType="1"/>
              </p:cNvSpPr>
              <p:nvPr/>
            </p:nvSpPr>
            <p:spPr bwMode="auto">
              <a:xfrm>
                <a:off x="5011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2" name="Line 1314"/>
              <p:cNvSpPr>
                <a:spLocks noChangeShapeType="1"/>
              </p:cNvSpPr>
              <p:nvPr/>
            </p:nvSpPr>
            <p:spPr bwMode="auto">
              <a:xfrm>
                <a:off x="5011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3" name="Line 1315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4" name="Line 1316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5" name="Line 1317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6" name="Line 1318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7" name="Line 1319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8" name="Line 1320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09" name="Line 1321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0" name="Line 1322"/>
              <p:cNvSpPr>
                <a:spLocks noChangeShapeType="1"/>
              </p:cNvSpPr>
              <p:nvPr/>
            </p:nvSpPr>
            <p:spPr bwMode="auto">
              <a:xfrm>
                <a:off x="5004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1" name="Line 1323"/>
              <p:cNvSpPr>
                <a:spLocks noChangeShapeType="1"/>
              </p:cNvSpPr>
              <p:nvPr/>
            </p:nvSpPr>
            <p:spPr bwMode="auto">
              <a:xfrm flipV="1">
                <a:off x="5004" y="328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2" name="Line 1324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3" name="Line 1325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4" name="Line 1326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5" name="Line 1327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6" name="Line 1328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7" name="Line 1329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8" name="Line 1330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19" name="Line 1331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0" name="Line 1332"/>
              <p:cNvSpPr>
                <a:spLocks noChangeShapeType="1"/>
              </p:cNvSpPr>
              <p:nvPr/>
            </p:nvSpPr>
            <p:spPr bwMode="auto">
              <a:xfrm>
                <a:off x="5004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1" name="Line 1333"/>
              <p:cNvSpPr>
                <a:spLocks noChangeShapeType="1"/>
              </p:cNvSpPr>
              <p:nvPr/>
            </p:nvSpPr>
            <p:spPr bwMode="auto">
              <a:xfrm>
                <a:off x="4997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2" name="Line 1334"/>
              <p:cNvSpPr>
                <a:spLocks noChangeShapeType="1"/>
              </p:cNvSpPr>
              <p:nvPr/>
            </p:nvSpPr>
            <p:spPr bwMode="auto">
              <a:xfrm>
                <a:off x="4997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3" name="Line 1335"/>
              <p:cNvSpPr>
                <a:spLocks noChangeShapeType="1"/>
              </p:cNvSpPr>
              <p:nvPr/>
            </p:nvSpPr>
            <p:spPr bwMode="auto">
              <a:xfrm flipV="1">
                <a:off x="4997" y="327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4" name="Line 1336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5" name="Line 1337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6" name="Line 1338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7" name="Line 1339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8" name="Line 1340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29" name="Line 1341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0" name="Line 1342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1" name="Line 1343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2" name="Line 1344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3" name="Line 1345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4" name="Line 1346"/>
              <p:cNvSpPr>
                <a:spLocks noChangeShapeType="1"/>
              </p:cNvSpPr>
              <p:nvPr/>
            </p:nvSpPr>
            <p:spPr bwMode="auto">
              <a:xfrm>
                <a:off x="4997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5" name="Line 1347"/>
              <p:cNvSpPr>
                <a:spLocks noChangeShapeType="1"/>
              </p:cNvSpPr>
              <p:nvPr/>
            </p:nvSpPr>
            <p:spPr bwMode="auto">
              <a:xfrm flipV="1">
                <a:off x="4997" y="327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6" name="Line 1348"/>
              <p:cNvSpPr>
                <a:spLocks noChangeShapeType="1"/>
              </p:cNvSpPr>
              <p:nvPr/>
            </p:nvSpPr>
            <p:spPr bwMode="auto">
              <a:xfrm>
                <a:off x="4997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7" name="Line 1349"/>
              <p:cNvSpPr>
                <a:spLocks noChangeShapeType="1"/>
              </p:cNvSpPr>
              <p:nvPr/>
            </p:nvSpPr>
            <p:spPr bwMode="auto">
              <a:xfrm>
                <a:off x="4997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8" name="Line 1350"/>
              <p:cNvSpPr>
                <a:spLocks noChangeShapeType="1"/>
              </p:cNvSpPr>
              <p:nvPr/>
            </p:nvSpPr>
            <p:spPr bwMode="auto">
              <a:xfrm flipH="1">
                <a:off x="4990" y="327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39" name="Line 1351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0" name="Line 1352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1" name="Line 1353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2" name="Line 1354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3" name="Line 1355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4" name="Line 1356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5" name="Line 1357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6" name="Line 1358"/>
              <p:cNvSpPr>
                <a:spLocks noChangeShapeType="1"/>
              </p:cNvSpPr>
              <p:nvPr/>
            </p:nvSpPr>
            <p:spPr bwMode="auto">
              <a:xfrm>
                <a:off x="4990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7" name="Line 1359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8" name="Line 1360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49" name="Line 1361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0" name="Line 1362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1" name="Line 1363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2" name="Line 1364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3" name="Line 1365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4" name="Line 1366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5" name="Line 1367"/>
              <p:cNvSpPr>
                <a:spLocks noChangeShapeType="1"/>
              </p:cNvSpPr>
              <p:nvPr/>
            </p:nvSpPr>
            <p:spPr bwMode="auto">
              <a:xfrm>
                <a:off x="4990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6" name="Line 1368"/>
              <p:cNvSpPr>
                <a:spLocks noChangeShapeType="1"/>
              </p:cNvSpPr>
              <p:nvPr/>
            </p:nvSpPr>
            <p:spPr bwMode="auto">
              <a:xfrm>
                <a:off x="498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7" name="Line 1369"/>
              <p:cNvSpPr>
                <a:spLocks noChangeShapeType="1"/>
              </p:cNvSpPr>
              <p:nvPr/>
            </p:nvSpPr>
            <p:spPr bwMode="auto">
              <a:xfrm>
                <a:off x="498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8" name="Line 1370"/>
              <p:cNvSpPr>
                <a:spLocks noChangeShapeType="1"/>
              </p:cNvSpPr>
              <p:nvPr/>
            </p:nvSpPr>
            <p:spPr bwMode="auto">
              <a:xfrm>
                <a:off x="498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59" name="Line 1371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0" name="Line 1372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1" name="Line 1373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2" name="Line 1374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3" name="Line 1375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4" name="Line 1376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5" name="Line 1377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6" name="Line 1378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7" name="Line 1379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8" name="Line 1380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69" name="Line 1381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0" name="Line 1382"/>
              <p:cNvSpPr>
                <a:spLocks noChangeShapeType="1"/>
              </p:cNvSpPr>
              <p:nvPr/>
            </p:nvSpPr>
            <p:spPr bwMode="auto">
              <a:xfrm>
                <a:off x="498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1" name="Line 1383"/>
              <p:cNvSpPr>
                <a:spLocks noChangeShapeType="1"/>
              </p:cNvSpPr>
              <p:nvPr/>
            </p:nvSpPr>
            <p:spPr bwMode="auto">
              <a:xfrm>
                <a:off x="498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2" name="Line 1384"/>
              <p:cNvSpPr>
                <a:spLocks noChangeShapeType="1"/>
              </p:cNvSpPr>
              <p:nvPr/>
            </p:nvSpPr>
            <p:spPr bwMode="auto">
              <a:xfrm>
                <a:off x="498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3" name="Line 1385"/>
              <p:cNvSpPr>
                <a:spLocks noChangeShapeType="1"/>
              </p:cNvSpPr>
              <p:nvPr/>
            </p:nvSpPr>
            <p:spPr bwMode="auto">
              <a:xfrm>
                <a:off x="498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4" name="Line 1386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5" name="Line 1387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6" name="Line 1388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7" name="Line 1389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8" name="Line 1390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79" name="Line 1391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0" name="Line 1392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1" name="Line 1393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2" name="Line 1394"/>
              <p:cNvSpPr>
                <a:spLocks noChangeShapeType="1"/>
              </p:cNvSpPr>
              <p:nvPr/>
            </p:nvSpPr>
            <p:spPr bwMode="auto">
              <a:xfrm>
                <a:off x="4977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3" name="Line 1395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4" name="Line 1396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5" name="Line 1397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6" name="Line 1398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7" name="Line 1399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8" name="Line 1400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89" name="Line 1401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0" name="Line 1402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1" name="Line 1403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2" name="Line 1404"/>
              <p:cNvSpPr>
                <a:spLocks noChangeShapeType="1"/>
              </p:cNvSpPr>
              <p:nvPr/>
            </p:nvSpPr>
            <p:spPr bwMode="auto">
              <a:xfrm>
                <a:off x="497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3" name="Line 1405"/>
              <p:cNvSpPr>
                <a:spLocks noChangeShapeType="1"/>
              </p:cNvSpPr>
              <p:nvPr/>
            </p:nvSpPr>
            <p:spPr bwMode="auto">
              <a:xfrm>
                <a:off x="4970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4" name="Line 1406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5" name="Line 1407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6" name="Line 1408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7" name="Line 1409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8" name="Line 1410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99" name="Line 1411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0" name="Line 1412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1" name="Line 1413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02" name="Line 1414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3566" name="Group 1415"/>
            <p:cNvGrpSpPr>
              <a:grpSpLocks/>
            </p:cNvGrpSpPr>
            <p:nvPr/>
          </p:nvGrpSpPr>
          <p:grpSpPr bwMode="auto">
            <a:xfrm>
              <a:off x="4963" y="3218"/>
              <a:ext cx="76" cy="62"/>
              <a:chOff x="4963" y="3218"/>
              <a:chExt cx="76" cy="62"/>
            </a:xfrm>
          </p:grpSpPr>
          <p:sp>
            <p:nvSpPr>
              <p:cNvPr id="14703" name="Line 1416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4" name="Line 1417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5" name="Line 1418"/>
              <p:cNvSpPr>
                <a:spLocks noChangeShapeType="1"/>
              </p:cNvSpPr>
              <p:nvPr/>
            </p:nvSpPr>
            <p:spPr bwMode="auto">
              <a:xfrm>
                <a:off x="497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6" name="Line 1419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7" name="Line 1420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8" name="Line 1421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9" name="Line 1422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0" name="Line 1423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1" name="Line 1424"/>
              <p:cNvSpPr>
                <a:spLocks noChangeShapeType="1"/>
              </p:cNvSpPr>
              <p:nvPr/>
            </p:nvSpPr>
            <p:spPr bwMode="auto">
              <a:xfrm>
                <a:off x="497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2" name="Line 1425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3" name="Line 1426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4" name="Line 1427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5" name="Line 1428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6" name="Line 1429"/>
              <p:cNvSpPr>
                <a:spLocks noChangeShapeType="1"/>
              </p:cNvSpPr>
              <p:nvPr/>
            </p:nvSpPr>
            <p:spPr bwMode="auto">
              <a:xfrm>
                <a:off x="4963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7" name="Line 1430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8" name="Line 1431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19" name="Line 1432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0" name="Line 1433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1" name="Line 1434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2" name="Line 1435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3" name="Line 1436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4" name="Line 1437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5" name="Line 1438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6" name="Line 1439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7" name="Line 1440"/>
              <p:cNvSpPr>
                <a:spLocks noChangeShapeType="1"/>
              </p:cNvSpPr>
              <p:nvPr/>
            </p:nvSpPr>
            <p:spPr bwMode="auto">
              <a:xfrm>
                <a:off x="4963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8" name="Line 1441"/>
              <p:cNvSpPr>
                <a:spLocks noChangeShapeType="1"/>
              </p:cNvSpPr>
              <p:nvPr/>
            </p:nvSpPr>
            <p:spPr bwMode="auto">
              <a:xfrm flipV="1">
                <a:off x="4963" y="321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29" name="Line 1442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0" name="Line 1443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1" name="Line 1444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2" name="Line 1445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3" name="Line 1446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4" name="Line 1447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5" name="Line 1448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6" name="Line 1449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7" name="Line 1450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8" name="Line 1451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39" name="Line 1452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0" name="Line 1453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1" name="Line 1454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2" name="Line 1455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3" name="Line 1456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4" name="Line 1457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5" name="Line 1458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6" name="Line 1459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7" name="Line 1460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8" name="Line 1461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49" name="Line 1462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0" name="Line 1463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1" name="Line 1464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2" name="Line 1465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3" name="Line 1466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4" name="Line 1467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5" name="Line 1468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6" name="Line 1469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7" name="Line 1470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8" name="Line 1471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59" name="Line 1472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0" name="Line 1473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1" name="Line 1474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2" name="Line 1475"/>
              <p:cNvSpPr>
                <a:spLocks noChangeShapeType="1"/>
              </p:cNvSpPr>
              <p:nvPr/>
            </p:nvSpPr>
            <p:spPr bwMode="auto">
              <a:xfrm>
                <a:off x="4963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3" name="Line 1476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4" name="Line 1477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5" name="Line 1478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6" name="Line 1479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7" name="Line 1480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8" name="Line 1481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69" name="Line 1482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0" name="Line 1483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1" name="Line 1484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2" name="Line 1485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3" name="Line 1486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4" name="Line 1487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5" name="Line 1488"/>
              <p:cNvSpPr>
                <a:spLocks noChangeShapeType="1"/>
              </p:cNvSpPr>
              <p:nvPr/>
            </p:nvSpPr>
            <p:spPr bwMode="auto">
              <a:xfrm>
                <a:off x="4970" y="321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6" name="Line 1489"/>
              <p:cNvSpPr>
                <a:spLocks noChangeShapeType="1"/>
              </p:cNvSpPr>
              <p:nvPr/>
            </p:nvSpPr>
            <p:spPr bwMode="auto">
              <a:xfrm>
                <a:off x="4977" y="321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7" name="Line 1490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8" name="Line 1491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79" name="Line 1492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0" name="Line 1493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1" name="Line 1494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2" name="Line 1495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3" name="Line 1496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4" name="Line 1497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5" name="Line 1498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6" name="Line 1499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7" name="Line 1500"/>
              <p:cNvSpPr>
                <a:spLocks noChangeShapeType="1"/>
              </p:cNvSpPr>
              <p:nvPr/>
            </p:nvSpPr>
            <p:spPr bwMode="auto">
              <a:xfrm>
                <a:off x="4977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8" name="Line 1501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89" name="Line 1502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0" name="Line 1503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1" name="Line 1504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2" name="Line 1505"/>
              <p:cNvSpPr>
                <a:spLocks noChangeShapeType="1"/>
              </p:cNvSpPr>
              <p:nvPr/>
            </p:nvSpPr>
            <p:spPr bwMode="auto">
              <a:xfrm>
                <a:off x="4984" y="3225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3" name="Line 1506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4" name="Line 1507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5" name="Line 1508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6" name="Line 1509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7" name="Line 1510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8" name="Line 1511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99" name="Line 1512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0" name="Line 1513"/>
              <p:cNvSpPr>
                <a:spLocks noChangeShapeType="1"/>
              </p:cNvSpPr>
              <p:nvPr/>
            </p:nvSpPr>
            <p:spPr bwMode="auto">
              <a:xfrm>
                <a:off x="4984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1" name="Line 1514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2" name="Line 1515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3" name="Line 1516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4" name="Line 1517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5" name="Line 1518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6" name="Line 1519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7" name="Line 1520"/>
              <p:cNvSpPr>
                <a:spLocks noChangeShapeType="1"/>
              </p:cNvSpPr>
              <p:nvPr/>
            </p:nvSpPr>
            <p:spPr bwMode="auto">
              <a:xfrm>
                <a:off x="4990" y="323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8" name="Line 1521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09" name="Line 1522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0" name="Line 1523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1" name="Line 1524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2" name="Line 1525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3" name="Line 1526"/>
              <p:cNvSpPr>
                <a:spLocks noChangeShapeType="1"/>
              </p:cNvSpPr>
              <p:nvPr/>
            </p:nvSpPr>
            <p:spPr bwMode="auto">
              <a:xfrm>
                <a:off x="4990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4" name="Line 1527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5" name="Line 1528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6" name="Line 1529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7" name="Line 1530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8" name="Line 1531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19" name="Line 1532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0" name="Line 1533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1" name="Line 1534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2" name="Line 1535"/>
              <p:cNvSpPr>
                <a:spLocks noChangeShapeType="1"/>
              </p:cNvSpPr>
              <p:nvPr/>
            </p:nvSpPr>
            <p:spPr bwMode="auto">
              <a:xfrm>
                <a:off x="4997" y="3238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3" name="Line 1536"/>
              <p:cNvSpPr>
                <a:spLocks noChangeShapeType="1"/>
              </p:cNvSpPr>
              <p:nvPr/>
            </p:nvSpPr>
            <p:spPr bwMode="auto">
              <a:xfrm>
                <a:off x="499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4" name="Line 1537"/>
              <p:cNvSpPr>
                <a:spLocks noChangeShapeType="1"/>
              </p:cNvSpPr>
              <p:nvPr/>
            </p:nvSpPr>
            <p:spPr bwMode="auto">
              <a:xfrm>
                <a:off x="499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5" name="Line 1538"/>
              <p:cNvSpPr>
                <a:spLocks noChangeShapeType="1"/>
              </p:cNvSpPr>
              <p:nvPr/>
            </p:nvSpPr>
            <p:spPr bwMode="auto">
              <a:xfrm>
                <a:off x="499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6" name="Line 1539"/>
              <p:cNvSpPr>
                <a:spLocks noChangeShapeType="1"/>
              </p:cNvSpPr>
              <p:nvPr/>
            </p:nvSpPr>
            <p:spPr bwMode="auto">
              <a:xfrm>
                <a:off x="4997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7" name="Line 1540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8" name="Line 1541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29" name="Line 1542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0" name="Line 1543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1" name="Line 1544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2" name="Line 1545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3" name="Line 1546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4" name="Line 1547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5" name="Line 1548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6" name="Line 1549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7" name="Line 1550"/>
              <p:cNvSpPr>
                <a:spLocks noChangeShapeType="1"/>
              </p:cNvSpPr>
              <p:nvPr/>
            </p:nvSpPr>
            <p:spPr bwMode="auto">
              <a:xfrm>
                <a:off x="5004" y="324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8" name="Line 1551"/>
              <p:cNvSpPr>
                <a:spLocks noChangeShapeType="1"/>
              </p:cNvSpPr>
              <p:nvPr/>
            </p:nvSpPr>
            <p:spPr bwMode="auto">
              <a:xfrm>
                <a:off x="500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39" name="Line 1552"/>
              <p:cNvSpPr>
                <a:spLocks noChangeShapeType="1"/>
              </p:cNvSpPr>
              <p:nvPr/>
            </p:nvSpPr>
            <p:spPr bwMode="auto">
              <a:xfrm>
                <a:off x="5004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0" name="Line 1553"/>
              <p:cNvSpPr>
                <a:spLocks noChangeShapeType="1"/>
              </p:cNvSpPr>
              <p:nvPr/>
            </p:nvSpPr>
            <p:spPr bwMode="auto">
              <a:xfrm>
                <a:off x="5004" y="325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1" name="Line 1554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2" name="Line 1555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3" name="Line 1556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4" name="Line 1557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5" name="Line 1558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6" name="Line 1559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7" name="Line 1560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8" name="Line 1561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49" name="Line 1562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0" name="Line 1563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1" name="Line 1564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2" name="Line 1565"/>
              <p:cNvSpPr>
                <a:spLocks noChangeShapeType="1"/>
              </p:cNvSpPr>
              <p:nvPr/>
            </p:nvSpPr>
            <p:spPr bwMode="auto">
              <a:xfrm>
                <a:off x="5011" y="325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3" name="Line 1566"/>
              <p:cNvSpPr>
                <a:spLocks noChangeShapeType="1"/>
              </p:cNvSpPr>
              <p:nvPr/>
            </p:nvSpPr>
            <p:spPr bwMode="auto">
              <a:xfrm>
                <a:off x="5011" y="325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4" name="Line 1567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5" name="Line 1568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6" name="Line 1569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7" name="Line 1570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8" name="Line 1571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59" name="Line 1572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0" name="Line 1573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1" name="Line 1574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2" name="Line 1575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3" name="Line 1576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4" name="Line 1577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5" name="Line 1578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6" name="Line 1579"/>
              <p:cNvSpPr>
                <a:spLocks noChangeShapeType="1"/>
              </p:cNvSpPr>
              <p:nvPr/>
            </p:nvSpPr>
            <p:spPr bwMode="auto">
              <a:xfrm>
                <a:off x="5018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7" name="Line 1580"/>
              <p:cNvSpPr>
                <a:spLocks noChangeShapeType="1"/>
              </p:cNvSpPr>
              <p:nvPr/>
            </p:nvSpPr>
            <p:spPr bwMode="auto">
              <a:xfrm>
                <a:off x="5024" y="325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8" name="Line 1581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69" name="Line 1582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0" name="Line 1583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1" name="Line 1584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2" name="Line 1585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3" name="Line 1586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4" name="Line 1587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5" name="Line 1588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6" name="Line 1589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7" name="Line 1590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8" name="Line 1591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79" name="Line 1592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0" name="Line 1593"/>
              <p:cNvSpPr>
                <a:spLocks noChangeShapeType="1"/>
              </p:cNvSpPr>
              <p:nvPr/>
            </p:nvSpPr>
            <p:spPr bwMode="auto">
              <a:xfrm>
                <a:off x="5024" y="3265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1" name="Line 1594"/>
              <p:cNvSpPr>
                <a:spLocks noChangeShapeType="1"/>
              </p:cNvSpPr>
              <p:nvPr/>
            </p:nvSpPr>
            <p:spPr bwMode="auto">
              <a:xfrm>
                <a:off x="5031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2" name="Line 1595"/>
              <p:cNvSpPr>
                <a:spLocks noChangeShapeType="1"/>
              </p:cNvSpPr>
              <p:nvPr/>
            </p:nvSpPr>
            <p:spPr bwMode="auto">
              <a:xfrm>
                <a:off x="5031" y="3265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3" name="Line 1596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4" name="Line 1597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5" name="Line 1598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6" name="Line 1599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7" name="Line 1600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8" name="Line 1601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89" name="Line 1602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0" name="Line 1603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1" name="Line 1604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2" name="Line 1605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3" name="Line 1606"/>
              <p:cNvSpPr>
                <a:spLocks noChangeShapeType="1"/>
              </p:cNvSpPr>
              <p:nvPr/>
            </p:nvSpPr>
            <p:spPr bwMode="auto">
              <a:xfrm>
                <a:off x="5031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4" name="Line 1607"/>
              <p:cNvSpPr>
                <a:spLocks noChangeShapeType="1"/>
              </p:cNvSpPr>
              <p:nvPr/>
            </p:nvSpPr>
            <p:spPr bwMode="auto">
              <a:xfrm>
                <a:off x="5038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5" name="Line 1608"/>
              <p:cNvSpPr>
                <a:spLocks noChangeShapeType="1"/>
              </p:cNvSpPr>
              <p:nvPr/>
            </p:nvSpPr>
            <p:spPr bwMode="auto">
              <a:xfrm>
                <a:off x="5038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6" name="Line 1609"/>
              <p:cNvSpPr>
                <a:spLocks noChangeShapeType="1"/>
              </p:cNvSpPr>
              <p:nvPr/>
            </p:nvSpPr>
            <p:spPr bwMode="auto">
              <a:xfrm>
                <a:off x="5038" y="3272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7" name="Line 1610"/>
              <p:cNvSpPr>
                <a:spLocks noChangeShapeType="1"/>
              </p:cNvSpPr>
              <p:nvPr/>
            </p:nvSpPr>
            <p:spPr bwMode="auto">
              <a:xfrm>
                <a:off x="5038" y="327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8" name="Line 1611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899" name="Line 1612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0" name="Line 1613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1" name="Line 1614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902" name="Line 1615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3567" name="Group 1616"/>
            <p:cNvGrpSpPr>
              <a:grpSpLocks/>
            </p:cNvGrpSpPr>
            <p:nvPr/>
          </p:nvGrpSpPr>
          <p:grpSpPr bwMode="auto">
            <a:xfrm>
              <a:off x="5038" y="3279"/>
              <a:ext cx="103" cy="89"/>
              <a:chOff x="5038" y="3279"/>
              <a:chExt cx="103" cy="89"/>
            </a:xfrm>
          </p:grpSpPr>
          <p:sp>
            <p:nvSpPr>
              <p:cNvPr id="14503" name="Line 1617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4" name="Line 1618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5" name="Line 1619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6" name="Line 1620"/>
              <p:cNvSpPr>
                <a:spLocks noChangeShapeType="1"/>
              </p:cNvSpPr>
              <p:nvPr/>
            </p:nvSpPr>
            <p:spPr bwMode="auto">
              <a:xfrm>
                <a:off x="5038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7" name="Line 1621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8" name="Line 1622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09" name="Line 1623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0" name="Line 1624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1" name="Line 1625"/>
              <p:cNvSpPr>
                <a:spLocks noChangeShapeType="1"/>
              </p:cNvSpPr>
              <p:nvPr/>
            </p:nvSpPr>
            <p:spPr bwMode="auto">
              <a:xfrm>
                <a:off x="5045" y="327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2" name="Line 1626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3" name="Line 1627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4" name="Line 1628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5" name="Line 1629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6" name="Line 1630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7" name="Line 1631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8" name="Line 1632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19" name="Line 1633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0" name="Line 1634"/>
              <p:cNvSpPr>
                <a:spLocks noChangeShapeType="1"/>
              </p:cNvSpPr>
              <p:nvPr/>
            </p:nvSpPr>
            <p:spPr bwMode="auto">
              <a:xfrm>
                <a:off x="5045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1" name="Line 1635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2" name="Line 1636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3" name="Line 1637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4" name="Line 1638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5" name="Line 1639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6" name="Line 1640"/>
              <p:cNvSpPr>
                <a:spLocks noChangeShapeType="1"/>
              </p:cNvSpPr>
              <p:nvPr/>
            </p:nvSpPr>
            <p:spPr bwMode="auto">
              <a:xfrm>
                <a:off x="5052" y="328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7" name="Line 1641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8" name="Line 1642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29" name="Line 1643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0" name="Line 1644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1" name="Line 1645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2" name="Line 1646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3" name="Line 1647"/>
              <p:cNvSpPr>
                <a:spLocks noChangeShapeType="1"/>
              </p:cNvSpPr>
              <p:nvPr/>
            </p:nvSpPr>
            <p:spPr bwMode="auto">
              <a:xfrm>
                <a:off x="5052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4" name="Line 1648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5" name="Line 1649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6" name="Line 1650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7" name="Line 1651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8" name="Line 1652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39" name="Line 1653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0" name="Line 1654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1" name="Line 1655"/>
              <p:cNvSpPr>
                <a:spLocks noChangeShapeType="1"/>
              </p:cNvSpPr>
              <p:nvPr/>
            </p:nvSpPr>
            <p:spPr bwMode="auto">
              <a:xfrm>
                <a:off x="5058" y="3293"/>
                <a:ext cx="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2" name="Line 1656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3" name="Line 1657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4" name="Line 1658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5" name="Line 1659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6" name="Line 1660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7" name="Line 1661"/>
              <p:cNvSpPr>
                <a:spLocks noChangeShapeType="1"/>
              </p:cNvSpPr>
              <p:nvPr/>
            </p:nvSpPr>
            <p:spPr bwMode="auto">
              <a:xfrm>
                <a:off x="5058" y="3299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8" name="Line 1662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49" name="Line 1663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0" name="Line 1664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1" name="Line 1665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2" name="Line 1666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3" name="Line 1667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4" name="Line 1668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5" name="Line 1669"/>
              <p:cNvSpPr>
                <a:spLocks noChangeShapeType="1"/>
              </p:cNvSpPr>
              <p:nvPr/>
            </p:nvSpPr>
            <p:spPr bwMode="auto">
              <a:xfrm>
                <a:off x="5065" y="3299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6" name="Line 1670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7" name="Line 1671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8" name="Line 1672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59" name="Line 1673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0" name="Line 1674"/>
              <p:cNvSpPr>
                <a:spLocks noChangeShapeType="1"/>
              </p:cNvSpPr>
              <p:nvPr/>
            </p:nvSpPr>
            <p:spPr bwMode="auto">
              <a:xfrm>
                <a:off x="5065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1" name="Line 1675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2" name="Line 1676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3" name="Line 1677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4" name="Line 1678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5" name="Line 1679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6" name="Line 1680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7" name="Line 1681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8" name="Line 1682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69" name="Line 1683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0" name="Line 1684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1" name="Line 1685"/>
              <p:cNvSpPr>
                <a:spLocks noChangeShapeType="1"/>
              </p:cNvSpPr>
              <p:nvPr/>
            </p:nvSpPr>
            <p:spPr bwMode="auto">
              <a:xfrm>
                <a:off x="5072" y="3306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2" name="Line 1686"/>
              <p:cNvSpPr>
                <a:spLocks noChangeShapeType="1"/>
              </p:cNvSpPr>
              <p:nvPr/>
            </p:nvSpPr>
            <p:spPr bwMode="auto">
              <a:xfrm>
                <a:off x="5072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3" name="Line 1687"/>
              <p:cNvSpPr>
                <a:spLocks noChangeShapeType="1"/>
              </p:cNvSpPr>
              <p:nvPr/>
            </p:nvSpPr>
            <p:spPr bwMode="auto">
              <a:xfrm>
                <a:off x="5072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4" name="Line 1688"/>
              <p:cNvSpPr>
                <a:spLocks noChangeShapeType="1"/>
              </p:cNvSpPr>
              <p:nvPr/>
            </p:nvSpPr>
            <p:spPr bwMode="auto">
              <a:xfrm>
                <a:off x="5072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5" name="Line 1689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6" name="Line 1690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7" name="Line 1691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8" name="Line 1692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79" name="Line 1693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0" name="Line 1694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1" name="Line 1695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2" name="Line 1696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3" name="Line 1697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4" name="Line 1698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5" name="Line 1699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6" name="Line 1700"/>
              <p:cNvSpPr>
                <a:spLocks noChangeShapeType="1"/>
              </p:cNvSpPr>
              <p:nvPr/>
            </p:nvSpPr>
            <p:spPr bwMode="auto">
              <a:xfrm>
                <a:off x="5079" y="331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7" name="Line 1701"/>
              <p:cNvSpPr>
                <a:spLocks noChangeShapeType="1"/>
              </p:cNvSpPr>
              <p:nvPr/>
            </p:nvSpPr>
            <p:spPr bwMode="auto">
              <a:xfrm>
                <a:off x="5079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8" name="Line 1702"/>
              <p:cNvSpPr>
                <a:spLocks noChangeShapeType="1"/>
              </p:cNvSpPr>
              <p:nvPr/>
            </p:nvSpPr>
            <p:spPr bwMode="auto">
              <a:xfrm>
                <a:off x="5079" y="332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89" name="Line 1703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0" name="Line 1704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1" name="Line 1705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2" name="Line 1706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3" name="Line 1707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4" name="Line 1708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5" name="Line 1709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6" name="Line 1710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7" name="Line 1711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8" name="Line 1712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599" name="Line 1713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0" name="Line 1714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1" name="Line 1715"/>
              <p:cNvSpPr>
                <a:spLocks noChangeShapeType="1"/>
              </p:cNvSpPr>
              <p:nvPr/>
            </p:nvSpPr>
            <p:spPr bwMode="auto">
              <a:xfrm>
                <a:off x="5086" y="332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2" name="Line 1716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3" name="Line 1717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4" name="Line 1718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5" name="Line 1719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6" name="Line 1720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7" name="Line 1721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8" name="Line 1722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09" name="Line 1723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0" name="Line 1724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1" name="Line 1725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2" name="Line 1726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3" name="Line 1727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4" name="Line 1728"/>
              <p:cNvSpPr>
                <a:spLocks noChangeShapeType="1"/>
              </p:cNvSpPr>
              <p:nvPr/>
            </p:nvSpPr>
            <p:spPr bwMode="auto">
              <a:xfrm>
                <a:off x="5092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5" name="Line 1729"/>
              <p:cNvSpPr>
                <a:spLocks noChangeShapeType="1"/>
              </p:cNvSpPr>
              <p:nvPr/>
            </p:nvSpPr>
            <p:spPr bwMode="auto">
              <a:xfrm>
                <a:off x="5099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6" name="Line 1730"/>
              <p:cNvSpPr>
                <a:spLocks noChangeShapeType="1"/>
              </p:cNvSpPr>
              <p:nvPr/>
            </p:nvSpPr>
            <p:spPr bwMode="auto">
              <a:xfrm>
                <a:off x="5099" y="332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7" name="Line 1731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8" name="Line 1732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19" name="Line 1733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0" name="Line 1734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1" name="Line 1735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2" name="Line 1736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3" name="Line 1737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4" name="Line 1738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5" name="Line 1739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6" name="Line 1740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7" name="Line 1741"/>
              <p:cNvSpPr>
                <a:spLocks noChangeShapeType="1"/>
              </p:cNvSpPr>
              <p:nvPr/>
            </p:nvSpPr>
            <p:spPr bwMode="auto">
              <a:xfrm>
                <a:off x="5099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8" name="Line 1742"/>
              <p:cNvSpPr>
                <a:spLocks noChangeShapeType="1"/>
              </p:cNvSpPr>
              <p:nvPr/>
            </p:nvSpPr>
            <p:spPr bwMode="auto">
              <a:xfrm>
                <a:off x="5106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29" name="Line 1743"/>
              <p:cNvSpPr>
                <a:spLocks noChangeShapeType="1"/>
              </p:cNvSpPr>
              <p:nvPr/>
            </p:nvSpPr>
            <p:spPr bwMode="auto">
              <a:xfrm>
                <a:off x="5106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0" name="Line 1744"/>
              <p:cNvSpPr>
                <a:spLocks noChangeShapeType="1"/>
              </p:cNvSpPr>
              <p:nvPr/>
            </p:nvSpPr>
            <p:spPr bwMode="auto">
              <a:xfrm>
                <a:off x="5106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1" name="Line 1745"/>
              <p:cNvSpPr>
                <a:spLocks noChangeShapeType="1"/>
              </p:cNvSpPr>
              <p:nvPr/>
            </p:nvSpPr>
            <p:spPr bwMode="auto">
              <a:xfrm>
                <a:off x="5106" y="3333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2" name="Line 1746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3" name="Line 1747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4" name="Line 1748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5" name="Line 1749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6" name="Line 1750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7" name="Line 1751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8" name="Line 1752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39" name="Line 1753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0" name="Line 1754"/>
              <p:cNvSpPr>
                <a:spLocks noChangeShapeType="1"/>
              </p:cNvSpPr>
              <p:nvPr/>
            </p:nvSpPr>
            <p:spPr bwMode="auto">
              <a:xfrm>
                <a:off x="5106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1" name="Line 1755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2" name="Line 1756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3" name="Line 1757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4" name="Line 1758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5" name="Line 1759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6" name="Line 1760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7" name="Line 1761"/>
              <p:cNvSpPr>
                <a:spLocks noChangeShapeType="1"/>
              </p:cNvSpPr>
              <p:nvPr/>
            </p:nvSpPr>
            <p:spPr bwMode="auto">
              <a:xfrm>
                <a:off x="5113" y="3340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8" name="Line 1762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49" name="Line 1763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0" name="Line 1764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1" name="Line 1765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2" name="Line 1766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3" name="Line 1767"/>
              <p:cNvSpPr>
                <a:spLocks noChangeShapeType="1"/>
              </p:cNvSpPr>
              <p:nvPr/>
            </p:nvSpPr>
            <p:spPr bwMode="auto">
              <a:xfrm>
                <a:off x="5113" y="3347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4" name="Line 1768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5" name="Line 1769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6" name="Line 1770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7" name="Line 1771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8" name="Line 1772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59" name="Line 1773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0" name="Line 1774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1" name="Line 1775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2" name="Line 1776"/>
              <p:cNvSpPr>
                <a:spLocks noChangeShapeType="1"/>
              </p:cNvSpPr>
              <p:nvPr/>
            </p:nvSpPr>
            <p:spPr bwMode="auto">
              <a:xfrm>
                <a:off x="5120" y="334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3" name="Line 1777"/>
              <p:cNvSpPr>
                <a:spLocks noChangeShapeType="1"/>
              </p:cNvSpPr>
              <p:nvPr/>
            </p:nvSpPr>
            <p:spPr bwMode="auto">
              <a:xfrm>
                <a:off x="5120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4" name="Line 1778"/>
              <p:cNvSpPr>
                <a:spLocks noChangeShapeType="1"/>
              </p:cNvSpPr>
              <p:nvPr/>
            </p:nvSpPr>
            <p:spPr bwMode="auto">
              <a:xfrm>
                <a:off x="5120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5" name="Line 1779"/>
              <p:cNvSpPr>
                <a:spLocks noChangeShapeType="1"/>
              </p:cNvSpPr>
              <p:nvPr/>
            </p:nvSpPr>
            <p:spPr bwMode="auto">
              <a:xfrm>
                <a:off x="5120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6" name="Line 1780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7" name="Line 1781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8" name="Line 1782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69" name="Line 1783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0" name="Line 1784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1" name="Line 1785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2" name="Line 1786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3" name="Line 1787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4" name="Line 1788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5" name="Line 1789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6" name="Line 1790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7" name="Line 1791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8" name="Line 1792"/>
              <p:cNvSpPr>
                <a:spLocks noChangeShapeType="1"/>
              </p:cNvSpPr>
              <p:nvPr/>
            </p:nvSpPr>
            <p:spPr bwMode="auto">
              <a:xfrm>
                <a:off x="5126" y="3354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79" name="Line 1793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0" name="Line 1794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1" name="Line 1795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2" name="Line 1796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3" name="Line 1797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4" name="Line 1798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5" name="Line 1799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6" name="Line 1800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7" name="Line 1801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8" name="Line 1802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89" name="Line 1803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0" name="Line 1804"/>
              <p:cNvSpPr>
                <a:spLocks noChangeShapeType="1"/>
              </p:cNvSpPr>
              <p:nvPr/>
            </p:nvSpPr>
            <p:spPr bwMode="auto">
              <a:xfrm>
                <a:off x="5133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1" name="Line 1805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2" name="Line 1806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3" name="Line 1807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4" name="Line 1808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5" name="Line 1809"/>
              <p:cNvSpPr>
                <a:spLocks noChangeShapeType="1"/>
              </p:cNvSpPr>
              <p:nvPr/>
            </p:nvSpPr>
            <p:spPr bwMode="auto">
              <a:xfrm>
                <a:off x="5140" y="3361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6" name="Line 1810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7" name="Line 1811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8" name="Line 1812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699" name="Line 1813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0" name="Line 1814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1" name="Line 1815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702" name="Line 1816"/>
              <p:cNvSpPr>
                <a:spLocks noChangeShapeType="1"/>
              </p:cNvSpPr>
              <p:nvPr/>
            </p:nvSpPr>
            <p:spPr bwMode="auto">
              <a:xfrm>
                <a:off x="5140" y="3367"/>
                <a:ext cx="1" cy="1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4416" name="Line 1817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17" name="Line 1818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18" name="Line 1819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19" name="Line 1820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0" name="Line 1821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1" name="Line 1822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2" name="Line 1823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3" name="Line 1824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4" name="Line 1825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5" name="Line 1826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6" name="Line 1827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7" name="Line 1828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8" name="Line 1829"/>
            <p:cNvSpPr>
              <a:spLocks noChangeShapeType="1"/>
            </p:cNvSpPr>
            <p:nvPr/>
          </p:nvSpPr>
          <p:spPr bwMode="auto">
            <a:xfrm>
              <a:off x="5147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29" name="Line 1830"/>
            <p:cNvSpPr>
              <a:spLocks noChangeShapeType="1"/>
            </p:cNvSpPr>
            <p:nvPr/>
          </p:nvSpPr>
          <p:spPr bwMode="auto">
            <a:xfrm>
              <a:off x="5153" y="3367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0" name="Line 1831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1" name="Line 1832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2" name="Line 1833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3" name="Line 1834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4" name="Line 1835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5" name="Line 1836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6" name="Line 1837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7" name="Line 1838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8" name="Line 1839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39" name="Line 1840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0" name="Line 1841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1" name="Line 1842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2" name="Line 1843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3" name="Line 1844"/>
            <p:cNvSpPr>
              <a:spLocks noChangeShapeType="1"/>
            </p:cNvSpPr>
            <p:nvPr/>
          </p:nvSpPr>
          <p:spPr bwMode="auto">
            <a:xfrm>
              <a:off x="5153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4" name="Line 1845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5" name="Line 1846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6" name="Line 1847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7" name="Line 1848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8" name="Line 1849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49" name="Line 1850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0" name="Line 1851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1" name="Line 1852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2" name="Line 1853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3" name="Line 1854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4" name="Line 1855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5" name="Line 1856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6" name="Line 1857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7" name="Line 1858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8" name="Line 1859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59" name="Line 1860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0" name="Line 1861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1" name="Line 1862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2" name="Line 1863"/>
            <p:cNvSpPr>
              <a:spLocks noChangeShapeType="1"/>
            </p:cNvSpPr>
            <p:nvPr/>
          </p:nvSpPr>
          <p:spPr bwMode="auto">
            <a:xfrm>
              <a:off x="5160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3" name="Line 1864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4" name="Line 1865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5" name="Line 1866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6" name="Line 1867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7" name="Line 1868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8" name="Line 1869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69" name="Line 1870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0" name="Line 1871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1" name="Line 1872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2" name="Line 1873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3" name="Line 1874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4" name="Line 1875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5" name="Line 1876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6" name="Line 1877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7" name="Line 1878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8" name="Line 1879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79" name="Line 1880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0" name="Line 1881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1" name="Line 1882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2" name="Line 1883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3" name="Line 1884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4" name="Line 1885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5" name="Line 1886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6" name="Line 1887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7" name="Line 1888"/>
            <p:cNvSpPr>
              <a:spLocks noChangeShapeType="1"/>
            </p:cNvSpPr>
            <p:nvPr/>
          </p:nvSpPr>
          <p:spPr bwMode="auto">
            <a:xfrm>
              <a:off x="5167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8" name="Line 1889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89" name="Line 1890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0" name="Line 1891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1" name="Line 1892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2" name="Line 1893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3" name="Line 1894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4" name="Line 1895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5" name="Line 1896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6" name="Line 1897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7" name="Line 1898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8" name="Line 1899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99" name="Line 1900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00" name="Line 1901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01" name="Line 1902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02" name="Line 1903"/>
            <p:cNvSpPr>
              <a:spLocks noChangeShapeType="1"/>
            </p:cNvSpPr>
            <p:nvPr/>
          </p:nvSpPr>
          <p:spPr bwMode="auto">
            <a:xfrm>
              <a:off x="5174" y="3374"/>
              <a:ext cx="1" cy="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382" name="Freeform 1904"/>
          <p:cNvSpPr>
            <a:spLocks/>
          </p:cNvSpPr>
          <p:nvPr/>
        </p:nvSpPr>
        <p:spPr bwMode="auto">
          <a:xfrm>
            <a:off x="6996115" y="4456113"/>
            <a:ext cx="269875" cy="323850"/>
          </a:xfrm>
          <a:custGeom>
            <a:avLst/>
            <a:gdLst>
              <a:gd name="T0" fmla="*/ 239414050 w 170"/>
              <a:gd name="T1" fmla="*/ 0 h 204"/>
              <a:gd name="T2" fmla="*/ 428426563 w 170"/>
              <a:gd name="T3" fmla="*/ 120967500 h 204"/>
              <a:gd name="T4" fmla="*/ 186491563 w 170"/>
              <a:gd name="T5" fmla="*/ 514111875 h 204"/>
              <a:gd name="T6" fmla="*/ 0 w 170"/>
              <a:gd name="T7" fmla="*/ 393144375 h 204"/>
              <a:gd name="T8" fmla="*/ 239414050 w 170"/>
              <a:gd name="T9" fmla="*/ 0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0"/>
              <a:gd name="T16" fmla="*/ 0 h 204"/>
              <a:gd name="T17" fmla="*/ 170 w 170"/>
              <a:gd name="T18" fmla="*/ 204 h 2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0" h="204">
                <a:moveTo>
                  <a:pt x="95" y="0"/>
                </a:moveTo>
                <a:lnTo>
                  <a:pt x="170" y="48"/>
                </a:lnTo>
                <a:lnTo>
                  <a:pt x="74" y="204"/>
                </a:lnTo>
                <a:lnTo>
                  <a:pt x="0" y="156"/>
                </a:lnTo>
                <a:lnTo>
                  <a:pt x="9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3" name="Rectangle 1905"/>
          <p:cNvSpPr>
            <a:spLocks noChangeArrowheads="1"/>
          </p:cNvSpPr>
          <p:nvPr/>
        </p:nvSpPr>
        <p:spPr bwMode="auto">
          <a:xfrm rot="1920000">
            <a:off x="7053127" y="4491510"/>
            <a:ext cx="1923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ω</a:t>
            </a:r>
            <a:endParaRPr lang="en-US" altLang="ja-JP" sz="2400"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</p:txBody>
      </p:sp>
      <p:sp>
        <p:nvSpPr>
          <p:cNvPr id="14384" name="Line 1906"/>
          <p:cNvSpPr>
            <a:spLocks noChangeShapeType="1"/>
          </p:cNvSpPr>
          <p:nvPr/>
        </p:nvSpPr>
        <p:spPr bwMode="auto">
          <a:xfrm flipV="1">
            <a:off x="2413000" y="1090616"/>
            <a:ext cx="1588" cy="5534025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5" name="Line 1907"/>
          <p:cNvSpPr>
            <a:spLocks noChangeShapeType="1"/>
          </p:cNvSpPr>
          <p:nvPr/>
        </p:nvSpPr>
        <p:spPr bwMode="auto">
          <a:xfrm flipV="1">
            <a:off x="760414" y="1062038"/>
            <a:ext cx="3175" cy="5562600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6" name="Line 1908"/>
          <p:cNvSpPr>
            <a:spLocks noChangeShapeType="1"/>
          </p:cNvSpPr>
          <p:nvPr/>
        </p:nvSpPr>
        <p:spPr bwMode="auto">
          <a:xfrm flipV="1">
            <a:off x="9177340" y="1057278"/>
            <a:ext cx="1587" cy="5572125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7" name="Line 1909"/>
          <p:cNvSpPr>
            <a:spLocks noChangeShapeType="1"/>
          </p:cNvSpPr>
          <p:nvPr/>
        </p:nvSpPr>
        <p:spPr bwMode="auto">
          <a:xfrm>
            <a:off x="762000" y="1790700"/>
            <a:ext cx="8415338" cy="1588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8" name="Line 1910"/>
          <p:cNvSpPr>
            <a:spLocks noChangeShapeType="1"/>
          </p:cNvSpPr>
          <p:nvPr/>
        </p:nvSpPr>
        <p:spPr bwMode="auto">
          <a:xfrm>
            <a:off x="762000" y="4110041"/>
            <a:ext cx="8415338" cy="1587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89" name="Line 1911"/>
          <p:cNvSpPr>
            <a:spLocks noChangeShapeType="1"/>
          </p:cNvSpPr>
          <p:nvPr/>
        </p:nvSpPr>
        <p:spPr bwMode="auto">
          <a:xfrm>
            <a:off x="762000" y="6605591"/>
            <a:ext cx="8415338" cy="1587"/>
          </a:xfrm>
          <a:prstGeom prst="line">
            <a:avLst/>
          </a:prstGeom>
          <a:noFill/>
          <a:ln w="428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90" name="Text Box 1912"/>
          <p:cNvSpPr txBox="1">
            <a:spLocks noChangeArrowheads="1"/>
          </p:cNvSpPr>
          <p:nvPr/>
        </p:nvSpPr>
        <p:spPr bwMode="auto">
          <a:xfrm>
            <a:off x="5727700" y="5678488"/>
            <a:ext cx="16065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1600">
                <a:solidFill>
                  <a:srgbClr val="008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フェムト秒</a:t>
            </a:r>
            <a:endParaRPr lang="en-US" altLang="ja-JP" sz="1600">
              <a:solidFill>
                <a:srgbClr val="008000"/>
              </a:solidFill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  <a:p>
            <a:r>
              <a:rPr lang="ja-JP" altLang="en-US" sz="1600">
                <a:solidFill>
                  <a:srgbClr val="008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パルスレーザー</a:t>
            </a:r>
          </a:p>
        </p:txBody>
      </p:sp>
      <p:sp>
        <p:nvSpPr>
          <p:cNvPr id="14391" name="AutoShape 1913"/>
          <p:cNvSpPr>
            <a:spLocks noChangeArrowheads="1"/>
          </p:cNvSpPr>
          <p:nvPr/>
        </p:nvSpPr>
        <p:spPr bwMode="auto">
          <a:xfrm>
            <a:off x="6124577" y="5476875"/>
            <a:ext cx="314325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 sz="2400"/>
          </a:p>
        </p:txBody>
      </p:sp>
      <p:sp>
        <p:nvSpPr>
          <p:cNvPr id="14392" name="Text Box 1914"/>
          <p:cNvSpPr txBox="1">
            <a:spLocks noChangeArrowheads="1"/>
          </p:cNvSpPr>
          <p:nvPr/>
        </p:nvSpPr>
        <p:spPr bwMode="auto">
          <a:xfrm>
            <a:off x="1143000" y="2705102"/>
            <a:ext cx="60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音</a:t>
            </a:r>
          </a:p>
        </p:txBody>
      </p:sp>
      <p:sp>
        <p:nvSpPr>
          <p:cNvPr id="14393" name="Text Box 1915"/>
          <p:cNvSpPr txBox="1">
            <a:spLocks noChangeArrowheads="1"/>
          </p:cNvSpPr>
          <p:nvPr/>
        </p:nvSpPr>
        <p:spPr bwMode="auto">
          <a:xfrm>
            <a:off x="1219202" y="4838703"/>
            <a:ext cx="646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光</a:t>
            </a:r>
          </a:p>
        </p:txBody>
      </p:sp>
      <p:sp>
        <p:nvSpPr>
          <p:cNvPr id="14394" name="Text Box 1916"/>
          <p:cNvSpPr txBox="1">
            <a:spLocks noChangeArrowheads="1"/>
          </p:cNvSpPr>
          <p:nvPr/>
        </p:nvSpPr>
        <p:spPr bwMode="auto">
          <a:xfrm>
            <a:off x="2971802" y="1104903"/>
            <a:ext cx="2031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線形効果</a:t>
            </a:r>
          </a:p>
        </p:txBody>
      </p:sp>
      <p:sp>
        <p:nvSpPr>
          <p:cNvPr id="14395" name="Text Box 1917"/>
          <p:cNvSpPr txBox="1">
            <a:spLocks noChangeArrowheads="1"/>
          </p:cNvSpPr>
          <p:nvPr/>
        </p:nvSpPr>
        <p:spPr bwMode="auto">
          <a:xfrm>
            <a:off x="6324601" y="1104903"/>
            <a:ext cx="24929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6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非線形効果</a:t>
            </a:r>
          </a:p>
        </p:txBody>
      </p:sp>
      <p:sp>
        <p:nvSpPr>
          <p:cNvPr id="14396" name="Text Box 1918"/>
          <p:cNvSpPr txBox="1">
            <a:spLocks noChangeArrowheads="1"/>
          </p:cNvSpPr>
          <p:nvPr/>
        </p:nvSpPr>
        <p:spPr bwMode="auto">
          <a:xfrm>
            <a:off x="3124201" y="1943100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音</a:t>
            </a:r>
          </a:p>
        </p:txBody>
      </p:sp>
      <p:sp>
        <p:nvSpPr>
          <p:cNvPr id="14397" name="Text Box 1919"/>
          <p:cNvSpPr txBox="1">
            <a:spLocks noChangeArrowheads="1"/>
          </p:cNvSpPr>
          <p:nvPr/>
        </p:nvSpPr>
        <p:spPr bwMode="auto">
          <a:xfrm>
            <a:off x="3048002" y="35433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さわる</a:t>
            </a:r>
          </a:p>
        </p:txBody>
      </p:sp>
      <p:sp>
        <p:nvSpPr>
          <p:cNvPr id="14398" name="Text Box 1920"/>
          <p:cNvSpPr txBox="1">
            <a:spLocks noChangeArrowheads="1"/>
          </p:cNvSpPr>
          <p:nvPr/>
        </p:nvSpPr>
        <p:spPr bwMode="auto">
          <a:xfrm>
            <a:off x="6400802" y="3490914"/>
            <a:ext cx="19800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800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強く叩く！</a:t>
            </a:r>
          </a:p>
        </p:txBody>
      </p:sp>
      <p:sp>
        <p:nvSpPr>
          <p:cNvPr id="14399" name="Text Box 1921"/>
          <p:cNvSpPr txBox="1">
            <a:spLocks noChangeArrowheads="1"/>
          </p:cNvSpPr>
          <p:nvPr/>
        </p:nvSpPr>
        <p:spPr bwMode="auto">
          <a:xfrm>
            <a:off x="2971802" y="4213225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CW</a:t>
            </a:r>
            <a:r>
              <a:rPr lang="ja-JP" altLang="en-US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光</a:t>
            </a:r>
          </a:p>
        </p:txBody>
      </p:sp>
      <p:sp>
        <p:nvSpPr>
          <p:cNvPr id="14400" name="Text Box 1924"/>
          <p:cNvSpPr txBox="1">
            <a:spLocks noChangeArrowheads="1"/>
          </p:cNvSpPr>
          <p:nvPr/>
        </p:nvSpPr>
        <p:spPr bwMode="auto">
          <a:xfrm>
            <a:off x="5867401" y="4838702"/>
            <a:ext cx="1098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超短</a:t>
            </a:r>
            <a:endParaRPr lang="en-US" altLang="ja-JP">
              <a:solidFill>
                <a:srgbClr val="FF0000"/>
              </a:solidFill>
              <a:latin typeface="HGｺﾞｼｯｸE" pitchFamily="49" charset="-128"/>
              <a:ea typeface="HGｺﾞｼｯｸE" pitchFamily="49" charset="-128"/>
              <a:cs typeface="HGｺﾞｼｯｸE" pitchFamily="49" charset="-128"/>
            </a:endParaRPr>
          </a:p>
          <a:p>
            <a:r>
              <a:rPr lang="ja-JP" altLang="en-US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パルス光</a:t>
            </a:r>
          </a:p>
        </p:txBody>
      </p:sp>
      <p:sp>
        <p:nvSpPr>
          <p:cNvPr id="14401" name="Text Box 1925"/>
          <p:cNvSpPr txBox="1">
            <a:spLocks noChangeArrowheads="1"/>
          </p:cNvSpPr>
          <p:nvPr/>
        </p:nvSpPr>
        <p:spPr bwMode="auto">
          <a:xfrm>
            <a:off x="3962401" y="4229100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solidFill>
                  <a:srgbClr val="FF0000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反射＆散乱光</a:t>
            </a:r>
          </a:p>
        </p:txBody>
      </p:sp>
      <p:sp>
        <p:nvSpPr>
          <p:cNvPr id="14402" name="Text Box 1926"/>
          <p:cNvSpPr txBox="1">
            <a:spLocks noChangeArrowheads="1"/>
          </p:cNvSpPr>
          <p:nvPr/>
        </p:nvSpPr>
        <p:spPr bwMode="auto">
          <a:xfrm>
            <a:off x="8153402" y="4257675"/>
            <a:ext cx="1005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1600">
                <a:solidFill>
                  <a:srgbClr val="0000FF"/>
                </a:solidFill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ＳＨＧ光</a:t>
            </a:r>
          </a:p>
        </p:txBody>
      </p:sp>
      <p:sp>
        <p:nvSpPr>
          <p:cNvPr id="14403" name="Text Box 1927"/>
          <p:cNvSpPr txBox="1">
            <a:spLocks noChangeArrowheads="1"/>
          </p:cNvSpPr>
          <p:nvPr/>
        </p:nvSpPr>
        <p:spPr bwMode="auto">
          <a:xfrm>
            <a:off x="6862763" y="6210300"/>
            <a:ext cx="2262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latin typeface="HGｺﾞｼｯｸE" pitchFamily="49" charset="-128"/>
                <a:ea typeface="HGｺﾞｼｯｸE" pitchFamily="49" charset="-128"/>
                <a:cs typeface="HGｺﾞｼｯｸE" pitchFamily="49" charset="-128"/>
              </a:rPr>
              <a:t>例）コラーゲン分子</a:t>
            </a:r>
          </a:p>
        </p:txBody>
      </p:sp>
      <p:grpSp>
        <p:nvGrpSpPr>
          <p:cNvPr id="23568" name="図形グループ 3978"/>
          <p:cNvGrpSpPr>
            <a:grpSpLocks/>
          </p:cNvGrpSpPr>
          <p:nvPr/>
        </p:nvGrpSpPr>
        <p:grpSpPr bwMode="auto">
          <a:xfrm>
            <a:off x="2644776" y="5516566"/>
            <a:ext cx="1866900" cy="655637"/>
            <a:chOff x="2873375" y="6202363"/>
            <a:chExt cx="1866388" cy="655637"/>
          </a:xfrm>
        </p:grpSpPr>
        <p:sp>
          <p:nvSpPr>
            <p:cNvPr id="3976" name="正方形/長方形 3975"/>
            <p:cNvSpPr/>
            <p:nvPr/>
          </p:nvSpPr>
          <p:spPr bwMode="auto">
            <a:xfrm>
              <a:off x="2873375" y="6210300"/>
              <a:ext cx="1866388" cy="6477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 sz="2400"/>
            </a:p>
          </p:txBody>
        </p:sp>
        <p:cxnSp>
          <p:nvCxnSpPr>
            <p:cNvPr id="14410" name="直線コネクタ 3977"/>
            <p:cNvCxnSpPr>
              <a:cxnSpLocks noChangeShapeType="1"/>
            </p:cNvCxnSpPr>
            <p:nvPr/>
          </p:nvCxnSpPr>
          <p:spPr bwMode="auto">
            <a:xfrm>
              <a:off x="2874595" y="6202363"/>
              <a:ext cx="1854911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4411" name="Text Box 1922"/>
            <p:cNvSpPr txBox="1">
              <a:spLocks noChangeArrowheads="1"/>
            </p:cNvSpPr>
            <p:nvPr/>
          </p:nvSpPr>
          <p:spPr bwMode="auto">
            <a:xfrm>
              <a:off x="2882900" y="6333660"/>
              <a:ext cx="17999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>
                  <a:latin typeface="HGｺﾞｼｯｸE" pitchFamily="49" charset="-128"/>
                  <a:ea typeface="HGｺﾞｼｯｸE" pitchFamily="49" charset="-128"/>
                  <a:cs typeface="HGｺﾞｼｯｸE" pitchFamily="49" charset="-128"/>
                </a:rPr>
                <a:t>非中心対称物質</a:t>
              </a:r>
            </a:p>
          </p:txBody>
        </p:sp>
      </p:grpSp>
      <p:grpSp>
        <p:nvGrpSpPr>
          <p:cNvPr id="3968" name="図形グループ 3983"/>
          <p:cNvGrpSpPr>
            <a:grpSpLocks/>
          </p:cNvGrpSpPr>
          <p:nvPr/>
        </p:nvGrpSpPr>
        <p:grpSpPr bwMode="auto">
          <a:xfrm>
            <a:off x="6831014" y="5584825"/>
            <a:ext cx="1865312" cy="655638"/>
            <a:chOff x="2873375" y="6202363"/>
            <a:chExt cx="1866388" cy="655637"/>
          </a:xfrm>
        </p:grpSpPr>
        <p:sp>
          <p:nvSpPr>
            <p:cNvPr id="3985" name="正方形/長方形 3984"/>
            <p:cNvSpPr/>
            <p:nvPr/>
          </p:nvSpPr>
          <p:spPr bwMode="auto">
            <a:xfrm>
              <a:off x="2873375" y="6210301"/>
              <a:ext cx="1866388" cy="6476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 sz="2400"/>
            </a:p>
          </p:txBody>
        </p:sp>
        <p:cxnSp>
          <p:nvCxnSpPr>
            <p:cNvPr id="14407" name="直線コネクタ 3977"/>
            <p:cNvCxnSpPr>
              <a:cxnSpLocks noChangeShapeType="1"/>
            </p:cNvCxnSpPr>
            <p:nvPr/>
          </p:nvCxnSpPr>
          <p:spPr bwMode="auto">
            <a:xfrm>
              <a:off x="2874595" y="6202363"/>
              <a:ext cx="1854911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4408" name="Text Box 1922"/>
            <p:cNvSpPr txBox="1">
              <a:spLocks noChangeArrowheads="1"/>
            </p:cNvSpPr>
            <p:nvPr/>
          </p:nvSpPr>
          <p:spPr bwMode="auto">
            <a:xfrm>
              <a:off x="2882900" y="6333660"/>
              <a:ext cx="1801532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>
                  <a:latin typeface="HGｺﾞｼｯｸE" pitchFamily="49" charset="-128"/>
                  <a:ea typeface="HGｺﾞｼｯｸE" pitchFamily="49" charset="-128"/>
                  <a:cs typeface="HGｺﾞｼｯｸE" pitchFamily="49" charset="-128"/>
                </a:rPr>
                <a:t>非中心対称物質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705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Text Box 2"/>
          <p:cNvSpPr txBox="1">
            <a:spLocks noChangeArrowheads="1"/>
          </p:cNvSpPr>
          <p:nvPr/>
        </p:nvSpPr>
        <p:spPr bwMode="auto">
          <a:xfrm>
            <a:off x="381000" y="1574801"/>
            <a:ext cx="18466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endParaRPr lang="ja-JP" altLang="en-US" sz="3600">
              <a:solidFill>
                <a:srgbClr val="000000"/>
              </a:solidFill>
              <a:latin typeface="Helvetica" pitchFamily="32" charset="0"/>
              <a:ea typeface="Osaka" pitchFamily="32" charset="-128"/>
              <a:cs typeface="Osaka" pitchFamily="32" charset="-128"/>
            </a:endParaRP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title"/>
          </p:nvPr>
        </p:nvSpPr>
        <p:spPr>
          <a:xfrm>
            <a:off x="-231576" y="595536"/>
            <a:ext cx="9144000" cy="457200"/>
          </a:xfrm>
        </p:spPr>
        <p:txBody>
          <a:bodyPr>
            <a:noAutofit/>
          </a:bodyPr>
          <a:lstStyle/>
          <a:p>
            <a:r>
              <a:rPr lang="ja-JP" altLang="en-US" sz="4000" b="1" dirty="0">
                <a:solidFill>
                  <a:srgbClr val="000000"/>
                </a:solidFill>
              </a:rPr>
              <a:t>補足：物質内の入射光電場と分極</a:t>
            </a:r>
          </a:p>
        </p:txBody>
      </p:sp>
      <p:pic>
        <p:nvPicPr>
          <p:cNvPr id="514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4368312" cy="36703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</p:pic>
      <p:pic>
        <p:nvPicPr>
          <p:cNvPr id="514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290" y="1790700"/>
            <a:ext cx="4368311" cy="3632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</p:pic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6357628" y="5346701"/>
            <a:ext cx="1661633" cy="64633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/>
            <a:r>
              <a:rPr lang="ja-JP" altLang="en-US" b="1" dirty="0">
                <a:solidFill>
                  <a:srgbClr val="000000"/>
                </a:solidFill>
                <a:latin typeface="Times" pitchFamily="32" charset="0"/>
                <a:ea typeface="Osaka" pitchFamily="32" charset="-128"/>
                <a:cs typeface="Osaka" pitchFamily="32" charset="-128"/>
              </a:rPr>
              <a:t>異方性結晶</a:t>
            </a:r>
            <a:endParaRPr lang="en-US" altLang="ja-JP" b="1" dirty="0">
              <a:solidFill>
                <a:srgbClr val="000000"/>
              </a:solidFill>
              <a:latin typeface="Times" pitchFamily="32" charset="0"/>
              <a:ea typeface="Osaka" pitchFamily="32" charset="-128"/>
              <a:cs typeface="Osaka" pitchFamily="32" charset="-128"/>
            </a:endParaRPr>
          </a:p>
          <a:p>
            <a:pPr algn="ctr" defTabSz="762000"/>
            <a:r>
              <a:rPr lang="ja-JP" altLang="en-US" b="1" u="sng" dirty="0">
                <a:solidFill>
                  <a:srgbClr val="ED181E"/>
                </a:solidFill>
                <a:latin typeface="Times" pitchFamily="32" charset="0"/>
                <a:ea typeface="Osaka" pitchFamily="32" charset="-128"/>
                <a:cs typeface="Osaka" pitchFamily="32" charset="-128"/>
              </a:rPr>
              <a:t>コラーゲン分子</a:t>
            </a:r>
          </a:p>
        </p:txBody>
      </p:sp>
    </p:spTree>
    <p:extLst>
      <p:ext uri="{BB962C8B-B14F-4D97-AF65-F5344CB8AC3E}">
        <p14:creationId xmlns:p14="http://schemas.microsoft.com/office/powerpoint/2010/main" val="2908537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Text Box 2"/>
          <p:cNvSpPr txBox="1">
            <a:spLocks noChangeArrowheads="1"/>
          </p:cNvSpPr>
          <p:nvPr/>
        </p:nvSpPr>
        <p:spPr bwMode="auto">
          <a:xfrm>
            <a:off x="1585546" y="1574801"/>
            <a:ext cx="18466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endParaRPr lang="ja-JP" altLang="en-US" sz="3600">
              <a:solidFill>
                <a:srgbClr val="000000"/>
              </a:solidFill>
              <a:latin typeface="Helvetica" pitchFamily="32" charset="0"/>
              <a:ea typeface="Osaka" pitchFamily="32" charset="-128"/>
              <a:cs typeface="Osaka" pitchFamily="32" charset="-128"/>
            </a:endParaRPr>
          </a:p>
        </p:txBody>
      </p:sp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8905" y="586956"/>
            <a:ext cx="5364089" cy="627104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</p:pic>
      <p:sp>
        <p:nvSpPr>
          <p:cNvPr id="513029" name="Rectangle 5"/>
          <p:cNvSpPr>
            <a:spLocks noChangeArrowheads="1"/>
          </p:cNvSpPr>
          <p:nvPr/>
        </p:nvSpPr>
        <p:spPr bwMode="auto">
          <a:xfrm>
            <a:off x="1247475" y="2291178"/>
            <a:ext cx="2646878" cy="1077218"/>
          </a:xfrm>
          <a:prstGeom prst="rect">
            <a:avLst/>
          </a:prstGeom>
          <a:solidFill>
            <a:srgbClr val="0000FF"/>
          </a:solidFill>
          <a:ln w="28575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/>
            <a:r>
              <a:rPr lang="ja-JP" altLang="en-US" sz="3200" b="1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線形分極</a:t>
            </a:r>
            <a:endParaRPr lang="en-US" altLang="ja-JP" sz="3200" b="1" dirty="0">
              <a:solidFill>
                <a:schemeClr val="bg1"/>
              </a:solidFill>
              <a:latin typeface="ＭＳ ゴシック"/>
              <a:ea typeface="ＭＳ ゴシック"/>
              <a:cs typeface="ＭＳ ゴシック"/>
            </a:endParaRPr>
          </a:p>
          <a:p>
            <a:pPr algn="ctr" defTabSz="762000"/>
            <a:r>
              <a:rPr lang="ja-JP" altLang="en-US" sz="3200" b="1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（従来の光）</a:t>
            </a:r>
          </a:p>
        </p:txBody>
      </p:sp>
      <p:sp>
        <p:nvSpPr>
          <p:cNvPr id="513030" name="Rectangle 6"/>
          <p:cNvSpPr>
            <a:spLocks noChangeArrowheads="1"/>
          </p:cNvSpPr>
          <p:nvPr/>
        </p:nvSpPr>
        <p:spPr bwMode="auto">
          <a:xfrm>
            <a:off x="496421" y="3815945"/>
            <a:ext cx="3736499" cy="1569660"/>
          </a:xfrm>
          <a:prstGeom prst="rect">
            <a:avLst/>
          </a:prstGeom>
          <a:solidFill>
            <a:srgbClr val="FF0000"/>
          </a:solidFill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762000"/>
            <a:r>
              <a:rPr lang="ja-JP" altLang="en-US" sz="3200" b="1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非線形分極</a:t>
            </a:r>
            <a:endParaRPr lang="en-US" altLang="ja-JP" sz="3200" b="1" dirty="0">
              <a:solidFill>
                <a:schemeClr val="bg1"/>
              </a:solidFill>
              <a:latin typeface="ＭＳ ゴシック"/>
              <a:ea typeface="ＭＳ ゴシック"/>
              <a:cs typeface="ＭＳ ゴシック"/>
            </a:endParaRPr>
          </a:p>
          <a:p>
            <a:pPr algn="ctr" defTabSz="762000"/>
            <a:r>
              <a:rPr lang="ja-JP" altLang="en-US" sz="3200" b="1" dirty="0">
                <a:solidFill>
                  <a:schemeClr val="bg1"/>
                </a:solidFill>
                <a:latin typeface="ＭＳ ゴシック"/>
                <a:ea typeface="ＭＳ ゴシック"/>
                <a:cs typeface="ＭＳ ゴシック"/>
              </a:rPr>
              <a:t>（超短パルス光＠非中心対称物質）</a:t>
            </a:r>
          </a:p>
        </p:txBody>
      </p:sp>
      <p:grpSp>
        <p:nvGrpSpPr>
          <p:cNvPr id="2" name="図形グループ 10"/>
          <p:cNvGrpSpPr/>
          <p:nvPr/>
        </p:nvGrpSpPr>
        <p:grpSpPr>
          <a:xfrm>
            <a:off x="7261592" y="3543399"/>
            <a:ext cx="2227912" cy="1629088"/>
            <a:chOff x="7453973" y="3543398"/>
            <a:chExt cx="2413570" cy="1629088"/>
          </a:xfrm>
        </p:grpSpPr>
        <p:sp>
          <p:nvSpPr>
            <p:cNvPr id="513031" name="Rectangle 7"/>
            <p:cNvSpPr>
              <a:spLocks noChangeArrowheads="1"/>
            </p:cNvSpPr>
            <p:nvPr/>
          </p:nvSpPr>
          <p:spPr bwMode="auto">
            <a:xfrm>
              <a:off x="8677634" y="3543398"/>
              <a:ext cx="1189909" cy="46166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762000"/>
              <a:r>
                <a:rPr lang="en-US" altLang="ja-JP" sz="2400" b="1" dirty="0">
                  <a:solidFill>
                    <a:srgbClr val="FF0000"/>
                  </a:solidFill>
                  <a:latin typeface="Osaka" pitchFamily="32" charset="-128"/>
                  <a:ea typeface="Osaka" pitchFamily="32" charset="-128"/>
                  <a:cs typeface="Osaka" pitchFamily="32" charset="-128"/>
                </a:rPr>
                <a:t>SHG</a:t>
              </a:r>
              <a:r>
                <a:rPr lang="ja-JP" altLang="en-US" sz="2400" b="1" dirty="0">
                  <a:solidFill>
                    <a:srgbClr val="FF0000"/>
                  </a:solidFill>
                  <a:latin typeface="Osaka" pitchFamily="32" charset="-128"/>
                  <a:ea typeface="Osaka" pitchFamily="32" charset="-128"/>
                  <a:cs typeface="Osaka" pitchFamily="32" charset="-128"/>
                </a:rPr>
                <a:t>光</a:t>
              </a:r>
            </a:p>
          </p:txBody>
        </p:sp>
        <p:sp>
          <p:nvSpPr>
            <p:cNvPr id="513032" name="Oval 8"/>
            <p:cNvSpPr>
              <a:spLocks noChangeArrowheads="1"/>
            </p:cNvSpPr>
            <p:nvPr/>
          </p:nvSpPr>
          <p:spPr bwMode="auto">
            <a:xfrm>
              <a:off x="7453973" y="4653135"/>
              <a:ext cx="1933614" cy="5193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13033" name="Line 9"/>
            <p:cNvSpPr>
              <a:spLocks noChangeShapeType="1"/>
            </p:cNvSpPr>
            <p:nvPr/>
          </p:nvSpPr>
          <p:spPr bwMode="auto">
            <a:xfrm flipV="1">
              <a:off x="8299869" y="3986602"/>
              <a:ext cx="766231" cy="6709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513027" name="Rectangle 3"/>
          <p:cNvSpPr>
            <a:spLocks noGrp="1" noChangeArrowheads="1"/>
          </p:cNvSpPr>
          <p:nvPr>
            <p:ph type="title"/>
          </p:nvPr>
        </p:nvSpPr>
        <p:spPr>
          <a:xfrm>
            <a:off x="299054" y="1091244"/>
            <a:ext cx="5662059" cy="936625"/>
          </a:xfrm>
          <a:noFill/>
        </p:spPr>
        <p:txBody>
          <a:bodyPr>
            <a:normAutofit fontScale="90000"/>
          </a:bodyPr>
          <a:lstStyle/>
          <a:p>
            <a:r>
              <a:rPr lang="ja-JP" altLang="en-US" sz="3600" b="1" dirty="0">
                <a:solidFill>
                  <a:srgbClr val="000000"/>
                </a:solidFill>
              </a:rPr>
              <a:t>補足：線形分極と非線形分極</a:t>
            </a:r>
            <a:r>
              <a:rPr lang="en-US" altLang="ja-JP" sz="3600" b="1" dirty="0">
                <a:solidFill>
                  <a:srgbClr val="000000"/>
                </a:solidFill>
              </a:rPr>
              <a:t/>
            </a:r>
            <a:br>
              <a:rPr lang="en-US" altLang="ja-JP" sz="3600" b="1" dirty="0">
                <a:solidFill>
                  <a:srgbClr val="000000"/>
                </a:solidFill>
              </a:rPr>
            </a:br>
            <a:r>
              <a:rPr lang="ja-JP" altLang="en-US" sz="3600" b="1" dirty="0">
                <a:solidFill>
                  <a:srgbClr val="000000"/>
                </a:solidFill>
              </a:rPr>
              <a:t>（分極：電荷の偏り）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550162" y="2598955"/>
            <a:ext cx="1691803" cy="4616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762000"/>
            <a:r>
              <a:rPr lang="ja-JP" altLang="en-US" sz="2400" b="1" dirty="0">
                <a:solidFill>
                  <a:srgbClr val="1721FF"/>
                </a:solidFill>
                <a:latin typeface="Osaka" pitchFamily="32" charset="-128"/>
                <a:ea typeface="Osaka" pitchFamily="32" charset="-128"/>
                <a:cs typeface="Osaka" pitchFamily="32" charset="-128"/>
              </a:rPr>
              <a:t>光の屈折</a:t>
            </a:r>
            <a:endParaRPr lang="en-US" altLang="ja-JP" sz="2400" b="1" dirty="0">
              <a:solidFill>
                <a:srgbClr val="1721FF"/>
              </a:solidFill>
              <a:latin typeface="Osaka" pitchFamily="32" charset="-128"/>
              <a:ea typeface="Osaka" pitchFamily="32" charset="-128"/>
              <a:cs typeface="Osaka" pitchFamily="32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50" y="947227"/>
            <a:ext cx="1427068" cy="43204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86" y="3400230"/>
            <a:ext cx="46863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0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（2011-11-06 17.14.39）.png"/>
          <p:cNvPicPr/>
          <p:nvPr/>
        </p:nvPicPr>
        <p:blipFill>
          <a:blip r:embed="rId3" cstate="print"/>
          <a:srcRect l="54567"/>
          <a:stretch>
            <a:fillRect/>
          </a:stretch>
        </p:blipFill>
        <p:spPr>
          <a:xfrm>
            <a:off x="704529" y="1916833"/>
            <a:ext cx="4423611" cy="381160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85130" y="1628800"/>
            <a:ext cx="479246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ja-JP" dirty="0"/>
          </a:p>
          <a:p>
            <a:pPr algn="ctr"/>
            <a:r>
              <a:rPr lang="ja-JP" altLang="en-US" sz="3600" dirty="0"/>
              <a:t>光の波長オーダーの</a:t>
            </a:r>
            <a:endParaRPr lang="en-US" altLang="ja-JP" sz="3600" dirty="0"/>
          </a:p>
          <a:p>
            <a:pPr algn="ctr"/>
            <a:r>
              <a:rPr lang="ja-JP" altLang="en-US" sz="3600" dirty="0"/>
              <a:t>非中心対象構造</a:t>
            </a:r>
          </a:p>
          <a:p>
            <a:pPr algn="ctr"/>
            <a:r>
              <a:rPr lang="en-US" altLang="ja-JP" sz="3600" dirty="0"/>
              <a:t>↓</a:t>
            </a:r>
          </a:p>
          <a:p>
            <a:pPr algn="ctr"/>
            <a:r>
              <a:rPr lang="ja-JP" altLang="en-US" sz="3600" dirty="0"/>
              <a:t>規則的配向</a:t>
            </a:r>
            <a:endParaRPr lang="en-US" altLang="ja-JP" sz="3600" dirty="0"/>
          </a:p>
          <a:p>
            <a:pPr algn="ctr"/>
            <a:r>
              <a:rPr lang="en-US" altLang="ja-JP" sz="3600" dirty="0"/>
              <a:t>↓</a:t>
            </a:r>
          </a:p>
          <a:p>
            <a:pPr algn="ctr"/>
            <a:r>
              <a:rPr lang="en-US" altLang="ja-JP" sz="3600" dirty="0"/>
              <a:t>SHG</a:t>
            </a:r>
            <a:r>
              <a:rPr lang="ja-JP" altLang="en-US" sz="3600" dirty="0"/>
              <a:t>光を増強</a:t>
            </a:r>
          </a:p>
          <a:p>
            <a:pPr algn="ctr"/>
            <a:endParaRPr lang="ja-JP" altLang="en-US" sz="3600" dirty="0"/>
          </a:p>
          <a:p>
            <a:pPr algn="ctr"/>
            <a:endParaRPr lang="ja-JP" altLang="en-US" sz="3600" dirty="0"/>
          </a:p>
          <a:p>
            <a:endParaRPr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08585" y="596008"/>
            <a:ext cx="6197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/>
              <a:t>補足：非中心対象構造</a:t>
            </a:r>
          </a:p>
        </p:txBody>
      </p:sp>
    </p:spTree>
    <p:extLst>
      <p:ext uri="{BB962C8B-B14F-4D97-AF65-F5344CB8AC3E}">
        <p14:creationId xmlns:p14="http://schemas.microsoft.com/office/powerpoint/2010/main" val="2050162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4541" y="764539"/>
            <a:ext cx="990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従来のコラーゲン観察</a:t>
            </a:r>
            <a:endParaRPr kumimoji="1" lang="ja-JP" altLang="en-US" sz="44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302427"/>
              </p:ext>
            </p:extLst>
          </p:nvPr>
        </p:nvGraphicFramePr>
        <p:xfrm>
          <a:off x="380139" y="1793521"/>
          <a:ext cx="9160677" cy="3562098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184012"/>
                <a:gridCol w="2923106"/>
                <a:gridCol w="3053559"/>
              </a:tblGrid>
              <a:tr h="7579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観察手法 </a:t>
                      </a:r>
                      <a:r>
                        <a:rPr kumimoji="1" lang="en-US" altLang="ja-JP" sz="2400" dirty="0" smtClean="0"/>
                        <a:t>/ </a:t>
                      </a:r>
                      <a:r>
                        <a:rPr kumimoji="1" lang="ja-JP" altLang="en-US" sz="2400" dirty="0" smtClean="0"/>
                        <a:t>性能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situ </a:t>
                      </a:r>
                      <a:r>
                        <a:rPr kumimoji="1" lang="ja-JP" altLang="en-US" sz="2400" dirty="0" smtClean="0"/>
                        <a:t>計測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コラーゲン選択性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70066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　染色法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×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0066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　共焦点顕微鏡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/>
                        <a:t>×</a:t>
                      </a:r>
                      <a:endParaRPr kumimoji="1" lang="ja-JP" altLang="en-US" sz="4000" dirty="0"/>
                    </a:p>
                  </a:txBody>
                  <a:tcPr anchor="ctr"/>
                </a:tc>
              </a:tr>
              <a:tr h="70066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　</a:t>
                      </a:r>
                      <a:r>
                        <a:rPr kumimoji="1" lang="en-US" altLang="ja-JP" sz="2800" dirty="0" smtClean="0"/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/>
                        <a:t>△</a:t>
                      </a:r>
                      <a:endParaRPr kumimoji="1" lang="ja-JP" altLang="en-US" sz="4000" dirty="0"/>
                    </a:p>
                  </a:txBody>
                  <a:tcPr anchor="ctr"/>
                </a:tc>
              </a:tr>
              <a:tr h="70066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二光子蛍光顕微鏡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/>
                        <a:t>△</a:t>
                      </a:r>
                      <a:endParaRPr kumimoji="1" lang="ja-JP" altLang="en-US" sz="4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200473" y="5589240"/>
            <a:ext cx="9505056" cy="1200329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従来法では“生きたありのまま”の</a:t>
            </a:r>
            <a:endParaRPr lang="en-US" altLang="ja-JP" sz="3600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3600" dirty="0" smtClean="0">
                <a:solidFill>
                  <a:srgbClr val="FFFF00"/>
                </a:solidFill>
              </a:rPr>
              <a:t>コラーゲンの選択的観察は困難！！</a:t>
            </a:r>
            <a:endParaRPr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396421" y="2529898"/>
            <a:ext cx="9122241" cy="727776"/>
          </a:xfrm>
          <a:prstGeom prst="rect">
            <a:avLst/>
          </a:prstGeom>
          <a:solidFill>
            <a:srgbClr val="FF66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392446" y="3243534"/>
            <a:ext cx="9122241" cy="727776"/>
          </a:xfrm>
          <a:prstGeom prst="rect">
            <a:avLst/>
          </a:prstGeom>
          <a:solidFill>
            <a:srgbClr val="FF66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8" name="Picture 15" descr="FUND_150 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838" y="364920"/>
            <a:ext cx="3049593" cy="2878567"/>
          </a:xfrm>
          <a:prstGeom prst="rect">
            <a:avLst/>
          </a:prstGeom>
          <a:noFill/>
        </p:spPr>
      </p:pic>
      <p:sp>
        <p:nvSpPr>
          <p:cNvPr id="25" name="正方形/長方形 24"/>
          <p:cNvSpPr/>
          <p:nvPr/>
        </p:nvSpPr>
        <p:spPr bwMode="auto">
          <a:xfrm>
            <a:off x="391733" y="3994383"/>
            <a:ext cx="9122241" cy="727776"/>
          </a:xfrm>
          <a:prstGeom prst="rect">
            <a:avLst/>
          </a:prstGeom>
          <a:solidFill>
            <a:srgbClr val="FF66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961609" y="2529898"/>
            <a:ext cx="4989833" cy="1500107"/>
            <a:chOff x="4001053" y="1890777"/>
            <a:chExt cx="5493625" cy="1991879"/>
          </a:xfrm>
        </p:grpSpPr>
        <p:pic>
          <p:nvPicPr>
            <p:cNvPr id="26" name="図 25" descr="An external file that holds a picture, illustration, etc.&#10;Object name is nihms531112f5.jp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3"/>
            <a:stretch/>
          </p:blipFill>
          <p:spPr bwMode="auto">
            <a:xfrm>
              <a:off x="4001053" y="1890777"/>
              <a:ext cx="5493625" cy="199187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正方形/長方形 4"/>
            <p:cNvSpPr/>
            <p:nvPr/>
          </p:nvSpPr>
          <p:spPr>
            <a:xfrm>
              <a:off x="4001053" y="3561610"/>
              <a:ext cx="41202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000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O. </a:t>
              </a:r>
              <a:r>
                <a:rPr lang="en-US" altLang="ja-JP" sz="1000" dirty="0" err="1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Babalola</a:t>
              </a:r>
              <a:r>
                <a:rPr lang="en-US" altLang="ja-JP" sz="1000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et al., Arch </a:t>
              </a:r>
              <a:r>
                <a:rPr lang="en-US" altLang="ja-JP" sz="1000" dirty="0" err="1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Dermatol</a:t>
              </a:r>
              <a:r>
                <a:rPr lang="en-US" altLang="ja-JP" sz="1000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 Res</a:t>
              </a:r>
              <a:r>
                <a:rPr lang="en-US" altLang="ja-JP" sz="1000" b="1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.306</a:t>
              </a:r>
              <a:r>
                <a:rPr lang="en-US" altLang="ja-JP" sz="1000" dirty="0">
                  <a:solidFill>
                    <a:schemeClr val="bg1"/>
                  </a:solidFill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rPr>
                <a:t>, 1 (2014). </a:t>
              </a:r>
              <a:endParaRPr lang="ja-JP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正方形/長方形 28"/>
          <p:cNvSpPr/>
          <p:nvPr/>
        </p:nvSpPr>
        <p:spPr bwMode="auto">
          <a:xfrm>
            <a:off x="364891" y="4707687"/>
            <a:ext cx="9122241" cy="727776"/>
          </a:xfrm>
          <a:prstGeom prst="rect">
            <a:avLst/>
          </a:prstGeom>
          <a:solidFill>
            <a:srgbClr val="FF66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704528" y="1447575"/>
            <a:ext cx="2313417" cy="3267361"/>
            <a:chOff x="7210217" y="1844824"/>
            <a:chExt cx="2313417" cy="3267361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" t="21277" r="79110" b="15028"/>
            <a:stretch/>
          </p:blipFill>
          <p:spPr bwMode="auto">
            <a:xfrm>
              <a:off x="7210217" y="1844824"/>
              <a:ext cx="2313417" cy="285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7210217" y="4712075"/>
              <a:ext cx="2284461" cy="400110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000" dirty="0" smtClean="0">
                  <a:solidFill>
                    <a:schemeClr val="bg1"/>
                  </a:solidFill>
                </a:rPr>
                <a:t>M. </a:t>
              </a:r>
              <a:r>
                <a:rPr lang="en-US" altLang="ja-JP" sz="1000" dirty="0" err="1" smtClean="0">
                  <a:solidFill>
                    <a:schemeClr val="bg1"/>
                  </a:solidFill>
                </a:rPr>
                <a:t>Weinigel</a:t>
              </a:r>
              <a:r>
                <a:rPr lang="en-US" altLang="ja-JP" sz="1000" dirty="0" smtClean="0">
                  <a:solidFill>
                    <a:schemeClr val="bg1"/>
                  </a:solidFill>
                </a:rPr>
                <a:t>, et al., </a:t>
              </a:r>
              <a:endParaRPr lang="nl-NL" altLang="ja-JP" sz="1000" dirty="0" smtClean="0">
                <a:solidFill>
                  <a:schemeClr val="bg1"/>
                </a:solidFill>
                <a:latin typeface="ArialMT"/>
              </a:endParaRPr>
            </a:p>
            <a:p>
              <a:r>
                <a:rPr lang="nl-NL" altLang="ja-JP" sz="1000" dirty="0" smtClean="0">
                  <a:solidFill>
                    <a:schemeClr val="bg1"/>
                  </a:solidFill>
                  <a:latin typeface="ArialMT"/>
                </a:rPr>
                <a:t>Proc</a:t>
              </a:r>
              <a:r>
                <a:rPr lang="nl-NL" altLang="ja-JP" sz="1000" dirty="0">
                  <a:solidFill>
                    <a:schemeClr val="bg1"/>
                  </a:solidFill>
                  <a:latin typeface="ArialMT"/>
                </a:rPr>
                <a:t>. of </a:t>
              </a:r>
              <a:r>
                <a:rPr lang="nl-NL" altLang="ja-JP" sz="1000" dirty="0" smtClean="0">
                  <a:solidFill>
                    <a:schemeClr val="bg1"/>
                  </a:solidFill>
                  <a:latin typeface="ArialMT"/>
                </a:rPr>
                <a:t>SPIE</a:t>
              </a:r>
              <a:r>
                <a:rPr lang="nl-NL" altLang="ja-JP" sz="1000" b="1" dirty="0" smtClean="0">
                  <a:solidFill>
                    <a:schemeClr val="bg1"/>
                  </a:solidFill>
                  <a:latin typeface="ArialMT"/>
                </a:rPr>
                <a:t>.8948</a:t>
              </a:r>
              <a:r>
                <a:rPr lang="nl-NL" altLang="ja-JP" sz="1000" dirty="0">
                  <a:solidFill>
                    <a:schemeClr val="bg1"/>
                  </a:solidFill>
                  <a:latin typeface="ArialMT"/>
                </a:rPr>
                <a:t>, </a:t>
              </a:r>
              <a:r>
                <a:rPr lang="nl-NL" altLang="ja-JP" sz="1000" dirty="0" smtClean="0">
                  <a:solidFill>
                    <a:schemeClr val="bg1"/>
                  </a:solidFill>
                  <a:latin typeface="ArialMT"/>
                </a:rPr>
                <a:t>89481R1(2014).</a:t>
              </a:r>
              <a:endParaRPr lang="ja-JP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512813" y="183904"/>
            <a:ext cx="8727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chemeClr val="bg1"/>
                </a:solidFill>
              </a:rPr>
              <a:t>共焦点顕微鏡　　　　　　　　　　　　　　　　</a:t>
            </a:r>
            <a:r>
              <a:rPr lang="en-US" altLang="ja-JP" sz="1200" dirty="0" smtClean="0">
                <a:solidFill>
                  <a:schemeClr val="bg1"/>
                </a:solidFill>
              </a:rPr>
              <a:t>OCT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07750" y="3256431"/>
            <a:ext cx="2864485" cy="2364462"/>
            <a:chOff x="1281482" y="-1757250"/>
            <a:chExt cx="2864485" cy="2364462"/>
          </a:xfrm>
        </p:grpSpPr>
        <p:pic>
          <p:nvPicPr>
            <p:cNvPr id="21" name="図 2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482" y="-1757250"/>
              <a:ext cx="2864485" cy="1933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281482" y="176325"/>
              <a:ext cx="2864485" cy="43088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/>
                <a:t>エラスチカ・ワーギンソン染色</a:t>
              </a:r>
              <a:endParaRPr kumimoji="1" lang="en-US" altLang="ja-JP" sz="1400" dirty="0" smtClean="0"/>
            </a:p>
            <a:p>
              <a:r>
                <a:rPr lang="ja-JP" altLang="en-US" sz="800" dirty="0" smtClean="0"/>
                <a:t>水口國雄 著</a:t>
              </a:r>
              <a:r>
                <a:rPr lang="ja-JP" altLang="en-US" sz="800" dirty="0"/>
                <a:t>「</a:t>
              </a:r>
              <a:r>
                <a:rPr lang="en-US" altLang="ja-JP" sz="800" dirty="0" smtClean="0"/>
                <a:t> </a:t>
              </a:r>
              <a:r>
                <a:rPr lang="ja-JP" altLang="en-US" sz="800" dirty="0" smtClean="0"/>
                <a:t>最新 染色法のすべて」，医歯薬出版</a:t>
              </a:r>
              <a:r>
                <a:rPr lang="en-US" altLang="ja-JP" sz="800" dirty="0" smtClean="0"/>
                <a:t>(2011)</a:t>
              </a:r>
              <a:endParaRPr kumimoji="1" lang="ja-JP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467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4" grpId="1" animBg="1"/>
      <p:bldP spid="24" grpId="0" animBg="1"/>
      <p:bldP spid="24" grpId="1" animBg="1"/>
      <p:bldP spid="25" grpId="0" animBg="1"/>
      <p:bldP spid="25" grpId="1" animBg="1"/>
      <p:bldP spid="29" grpId="0" animBg="1"/>
      <p:bldP spid="2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34139" r="46678" b="31548"/>
          <a:stretch/>
        </p:blipFill>
        <p:spPr bwMode="auto">
          <a:xfrm>
            <a:off x="632520" y="1941490"/>
            <a:ext cx="8623898" cy="42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88504" y="476673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/>
              <a:t>補強</a:t>
            </a:r>
            <a:r>
              <a:rPr lang="en-US" altLang="ja-JP" sz="4400" dirty="0"/>
              <a:t>:</a:t>
            </a:r>
            <a:r>
              <a:rPr lang="ja-JP" altLang="en-US" sz="4400" dirty="0"/>
              <a:t>ガルバノミラー</a:t>
            </a:r>
          </a:p>
        </p:txBody>
      </p:sp>
    </p:spTree>
    <p:extLst>
      <p:ext uri="{BB962C8B-B14F-4D97-AF65-F5344CB8AC3E}">
        <p14:creationId xmlns:p14="http://schemas.microsoft.com/office/powerpoint/2010/main" val="350543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図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87" y="5361989"/>
            <a:ext cx="1421999" cy="135574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9" y="2301836"/>
            <a:ext cx="1421999" cy="1355741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30" y="5447450"/>
            <a:ext cx="1219671" cy="898705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83" y="2469494"/>
            <a:ext cx="1219671" cy="89870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9" y="5489966"/>
            <a:ext cx="1219671" cy="898705"/>
          </a:xfrm>
          <a:prstGeom prst="rect">
            <a:avLst/>
          </a:prstGeom>
        </p:spPr>
      </p:pic>
      <p:sp>
        <p:nvSpPr>
          <p:cNvPr id="51" name="円/楕円 50"/>
          <p:cNvSpPr/>
          <p:nvPr/>
        </p:nvSpPr>
        <p:spPr>
          <a:xfrm>
            <a:off x="799625" y="3286894"/>
            <a:ext cx="3231949" cy="129423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47600" y="91460"/>
            <a:ext cx="5791200" cy="1371600"/>
          </a:xfrm>
        </p:spPr>
        <p:txBody>
          <a:bodyPr>
            <a:normAutofit/>
          </a:bodyPr>
          <a:lstStyle/>
          <a:p>
            <a:r>
              <a:rPr lang="ja-JP" altLang="en-US" b="1" dirty="0">
                <a:solidFill>
                  <a:schemeClr val="tx1"/>
                </a:solidFill>
              </a:rPr>
              <a:t>補足：分散補償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1338" y="1522222"/>
            <a:ext cx="4861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①パルス波＝様々な波長を含む</a:t>
            </a:r>
            <a:endParaRPr lang="en-US" altLang="ja-JP" sz="2000" b="1" dirty="0"/>
          </a:p>
          <a:p>
            <a:r>
              <a:rPr lang="ja-JP" altLang="en-US" sz="2000" b="1" dirty="0"/>
              <a:t>②波長により屈折率が変わる</a:t>
            </a:r>
            <a:endParaRPr lang="en-US" altLang="ja-JP" sz="2000" b="1" dirty="0"/>
          </a:p>
          <a:p>
            <a:r>
              <a:rPr lang="ja-JP" altLang="en-US" sz="2000" b="1" dirty="0"/>
              <a:t>③伝播速度に差ができる</a:t>
            </a:r>
            <a:endParaRPr lang="en-US" altLang="ja-JP" sz="2000" b="1" dirty="0"/>
          </a:p>
          <a:p>
            <a:r>
              <a:rPr lang="ja-JP" altLang="en-US" sz="2000" b="1" dirty="0">
                <a:solidFill>
                  <a:srgbClr val="FF0000"/>
                </a:solidFill>
              </a:rPr>
              <a:t>④パルス幅が広がる</a:t>
            </a:r>
          </a:p>
        </p:txBody>
      </p:sp>
      <p:grpSp>
        <p:nvGrpSpPr>
          <p:cNvPr id="2055" name="グループ化 2054"/>
          <p:cNvGrpSpPr/>
          <p:nvPr/>
        </p:nvGrpSpPr>
        <p:grpSpPr>
          <a:xfrm>
            <a:off x="344489" y="4602250"/>
            <a:ext cx="5424001" cy="1472489"/>
            <a:chOff x="-200821" y="3536537"/>
            <a:chExt cx="7202916" cy="1650092"/>
          </a:xfrm>
        </p:grpSpPr>
        <p:grpSp>
          <p:nvGrpSpPr>
            <p:cNvPr id="2048" name="グループ化 2047"/>
            <p:cNvGrpSpPr/>
            <p:nvPr/>
          </p:nvGrpSpPr>
          <p:grpSpPr>
            <a:xfrm>
              <a:off x="1222793" y="4819238"/>
              <a:ext cx="1905257" cy="328305"/>
              <a:chOff x="1383312" y="2496795"/>
              <a:chExt cx="1905257" cy="328305"/>
            </a:xfrm>
          </p:grpSpPr>
          <p:cxnSp>
            <p:nvCxnSpPr>
              <p:cNvPr id="13" name="直線矢印コネクタ 12"/>
              <p:cNvCxnSpPr/>
              <p:nvPr/>
            </p:nvCxnSpPr>
            <p:spPr>
              <a:xfrm>
                <a:off x="1383312" y="2496795"/>
                <a:ext cx="1326763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/>
              <p:cNvCxnSpPr/>
              <p:nvPr/>
            </p:nvCxnSpPr>
            <p:spPr>
              <a:xfrm>
                <a:off x="1383312" y="2825100"/>
                <a:ext cx="1905257" cy="0"/>
              </a:xfrm>
              <a:prstGeom prst="straightConnector1">
                <a:avLst/>
              </a:prstGeom>
              <a:ln w="31750">
                <a:solidFill>
                  <a:schemeClr val="tx2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グループ化 21"/>
            <p:cNvGrpSpPr/>
            <p:nvPr/>
          </p:nvGrpSpPr>
          <p:grpSpPr>
            <a:xfrm>
              <a:off x="-200821" y="3680789"/>
              <a:ext cx="3878777" cy="612071"/>
              <a:chOff x="-83785" y="3911623"/>
              <a:chExt cx="3878777" cy="612071"/>
            </a:xfrm>
          </p:grpSpPr>
          <p:grpSp>
            <p:nvGrpSpPr>
              <p:cNvPr id="23" name="グループ化 22"/>
              <p:cNvGrpSpPr/>
              <p:nvPr/>
            </p:nvGrpSpPr>
            <p:grpSpPr>
              <a:xfrm>
                <a:off x="890559" y="3911623"/>
                <a:ext cx="2904433" cy="612071"/>
                <a:chOff x="1375776" y="4677561"/>
                <a:chExt cx="2904433" cy="612071"/>
              </a:xfrm>
            </p:grpSpPr>
            <p:sp>
              <p:nvSpPr>
                <p:cNvPr id="24" name="円柱 23"/>
                <p:cNvSpPr/>
                <p:nvPr/>
              </p:nvSpPr>
              <p:spPr>
                <a:xfrm rot="16200000">
                  <a:off x="2509903" y="3543437"/>
                  <a:ext cx="612071" cy="2880319"/>
                </a:xfrm>
                <a:prstGeom prst="can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1375776" y="4762664"/>
                  <a:ext cx="2904433" cy="5173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2400" b="1" dirty="0"/>
                    <a:t>光ファイバー</a:t>
                  </a:r>
                </a:p>
              </p:txBody>
            </p:sp>
          </p:grpSp>
          <p:cxnSp>
            <p:nvCxnSpPr>
              <p:cNvPr id="26" name="直線矢印コネクタ 25"/>
              <p:cNvCxnSpPr/>
              <p:nvPr/>
            </p:nvCxnSpPr>
            <p:spPr>
              <a:xfrm flipV="1">
                <a:off x="-83785" y="4217659"/>
                <a:ext cx="1112224" cy="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直方体 27"/>
            <p:cNvSpPr/>
            <p:nvPr/>
          </p:nvSpPr>
          <p:spPr>
            <a:xfrm>
              <a:off x="3663197" y="3536537"/>
              <a:ext cx="2564987" cy="756323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 flipV="1">
              <a:off x="6137999" y="3927445"/>
              <a:ext cx="86409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3987072" y="3765892"/>
              <a:ext cx="1917236" cy="517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/>
                <a:t>分散補償</a:t>
              </a:r>
            </a:p>
          </p:txBody>
        </p:sp>
        <p:grpSp>
          <p:nvGrpSpPr>
            <p:cNvPr id="35" name="グループ化 34"/>
            <p:cNvGrpSpPr/>
            <p:nvPr/>
          </p:nvGrpSpPr>
          <p:grpSpPr>
            <a:xfrm>
              <a:off x="4495450" y="4858324"/>
              <a:ext cx="1770763" cy="328305"/>
              <a:chOff x="1383312" y="2496795"/>
              <a:chExt cx="1770763" cy="328305"/>
            </a:xfrm>
          </p:grpSpPr>
          <p:cxnSp>
            <p:nvCxnSpPr>
              <p:cNvPr id="36" name="直線矢印コネクタ 35"/>
              <p:cNvCxnSpPr/>
              <p:nvPr/>
            </p:nvCxnSpPr>
            <p:spPr>
              <a:xfrm>
                <a:off x="1383312" y="2496795"/>
                <a:ext cx="1770763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36"/>
              <p:cNvCxnSpPr/>
              <p:nvPr/>
            </p:nvCxnSpPr>
            <p:spPr>
              <a:xfrm>
                <a:off x="1383312" y="2825100"/>
                <a:ext cx="1261858" cy="0"/>
              </a:xfrm>
              <a:prstGeom prst="straightConnector1">
                <a:avLst/>
              </a:prstGeom>
              <a:ln w="31750">
                <a:solidFill>
                  <a:schemeClr val="tx2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57" name="グループ化 2056"/>
          <p:cNvGrpSpPr/>
          <p:nvPr/>
        </p:nvGrpSpPr>
        <p:grpSpPr>
          <a:xfrm>
            <a:off x="4730068" y="1964315"/>
            <a:ext cx="3554190" cy="1634514"/>
            <a:chOff x="219416" y="1430778"/>
            <a:chExt cx="4712623" cy="20557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1505441" y="2983307"/>
                  <a:ext cx="2088231" cy="503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z="2000" i="1">
                            <a:latin typeface="Cambria Math"/>
                          </a:rPr>
                          <m:t>v</m:t>
                        </m:r>
                        <m:r>
                          <a:rPr lang="en-US" altLang="ja-JP" sz="2000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sz="2000" i="1">
                            <a:latin typeface="Cambria Math"/>
                            <a:ea typeface="Cambria Math"/>
                          </a:rPr>
                          <m:t>c</m:t>
                        </m:r>
                        <m:r>
                          <a:rPr lang="en-US" altLang="ja-JP" sz="2000" i="1"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ja-JP" sz="2000" i="1">
                            <a:latin typeface="Cambria Math"/>
                            <a:ea typeface="Cambria Math"/>
                          </a:rPr>
                          <m:t>n</m:t>
                        </m:r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21" name="テキスト ボックス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5441" y="2983308"/>
                  <a:ext cx="2088231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48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56" name="グループ化 2055"/>
            <p:cNvGrpSpPr/>
            <p:nvPr/>
          </p:nvGrpSpPr>
          <p:grpSpPr>
            <a:xfrm>
              <a:off x="219416" y="1430778"/>
              <a:ext cx="4712623" cy="1394322"/>
              <a:chOff x="219416" y="1430778"/>
              <a:chExt cx="4712623" cy="1394322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1187624" y="1430778"/>
                <a:ext cx="3168355" cy="655847"/>
                <a:chOff x="1619671" y="1967643"/>
                <a:chExt cx="3168355" cy="655847"/>
              </a:xfrm>
            </p:grpSpPr>
            <p:sp>
              <p:nvSpPr>
                <p:cNvPr id="4" name="円柱 3"/>
                <p:cNvSpPr/>
                <p:nvPr/>
              </p:nvSpPr>
              <p:spPr>
                <a:xfrm rot="16200000">
                  <a:off x="2753795" y="833519"/>
                  <a:ext cx="612071" cy="2880319"/>
                </a:xfrm>
                <a:prstGeom prst="can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5" name="テキスト ボックス 4"/>
                <p:cNvSpPr txBox="1"/>
                <p:nvPr/>
              </p:nvSpPr>
              <p:spPr>
                <a:xfrm>
                  <a:off x="1763689" y="2042847"/>
                  <a:ext cx="3024337" cy="580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2400" b="1" dirty="0"/>
                    <a:t>光ファイバー</a:t>
                  </a:r>
                </a:p>
              </p:txBody>
            </p:sp>
          </p:grpSp>
          <p:cxnSp>
            <p:nvCxnSpPr>
              <p:cNvPr id="8" name="直線矢印コネクタ 7"/>
              <p:cNvCxnSpPr/>
              <p:nvPr/>
            </p:nvCxnSpPr>
            <p:spPr>
              <a:xfrm flipV="1">
                <a:off x="219416" y="1736812"/>
                <a:ext cx="1112224" cy="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 flipV="1">
                <a:off x="4067943" y="1736810"/>
                <a:ext cx="864096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グループ化 39"/>
              <p:cNvGrpSpPr/>
              <p:nvPr/>
            </p:nvGrpSpPr>
            <p:grpSpPr>
              <a:xfrm>
                <a:off x="1383312" y="2496795"/>
                <a:ext cx="2396600" cy="328305"/>
                <a:chOff x="1383312" y="2496795"/>
                <a:chExt cx="2396600" cy="328305"/>
              </a:xfrm>
            </p:grpSpPr>
            <p:cxnSp>
              <p:nvCxnSpPr>
                <p:cNvPr id="41" name="直線矢印コネクタ 40"/>
                <p:cNvCxnSpPr/>
                <p:nvPr/>
              </p:nvCxnSpPr>
              <p:spPr>
                <a:xfrm>
                  <a:off x="1383312" y="2496795"/>
                  <a:ext cx="1770763" cy="0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矢印コネクタ 41"/>
                <p:cNvCxnSpPr/>
                <p:nvPr/>
              </p:nvCxnSpPr>
              <p:spPr>
                <a:xfrm>
                  <a:off x="1383312" y="2825100"/>
                  <a:ext cx="2396600" cy="0"/>
                </a:xfrm>
                <a:prstGeom prst="straightConnector1">
                  <a:avLst/>
                </a:prstGeom>
                <a:ln w="31750">
                  <a:solidFill>
                    <a:schemeClr val="tx2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右矢印 33"/>
          <p:cNvSpPr/>
          <p:nvPr/>
        </p:nvSpPr>
        <p:spPr>
          <a:xfrm rot="16200000">
            <a:off x="6195877" y="1276641"/>
            <a:ext cx="941493" cy="553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47" name="グループ化 46"/>
          <p:cNvGrpSpPr/>
          <p:nvPr/>
        </p:nvGrpSpPr>
        <p:grpSpPr>
          <a:xfrm>
            <a:off x="4846580" y="-158134"/>
            <a:ext cx="4048317" cy="2134176"/>
            <a:chOff x="4517677" y="-484604"/>
            <a:chExt cx="4048317" cy="2134176"/>
          </a:xfrm>
        </p:grpSpPr>
        <p:grpSp>
          <p:nvGrpSpPr>
            <p:cNvPr id="44" name="グループ化 43"/>
            <p:cNvGrpSpPr/>
            <p:nvPr/>
          </p:nvGrpSpPr>
          <p:grpSpPr>
            <a:xfrm>
              <a:off x="6371606" y="-484604"/>
              <a:ext cx="2194388" cy="2134176"/>
              <a:chOff x="6949612" y="-270579"/>
              <a:chExt cx="2194388" cy="2134176"/>
            </a:xfrm>
          </p:grpSpPr>
          <p:grpSp>
            <p:nvGrpSpPr>
              <p:cNvPr id="2071" name="グループ化 2070"/>
              <p:cNvGrpSpPr/>
              <p:nvPr/>
            </p:nvGrpSpPr>
            <p:grpSpPr>
              <a:xfrm>
                <a:off x="7275998" y="-270579"/>
                <a:ext cx="1868002" cy="1656184"/>
                <a:chOff x="5896688" y="-243408"/>
                <a:chExt cx="1868002" cy="1656184"/>
              </a:xfrm>
            </p:grpSpPr>
            <p:cxnSp>
              <p:nvCxnSpPr>
                <p:cNvPr id="2059" name="直線コネクタ 2058"/>
                <p:cNvCxnSpPr/>
                <p:nvPr/>
              </p:nvCxnSpPr>
              <p:spPr>
                <a:xfrm>
                  <a:off x="5908569" y="332656"/>
                  <a:ext cx="0" cy="108012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1" name="直線コネクタ 2060"/>
                <p:cNvCxnSpPr/>
                <p:nvPr/>
              </p:nvCxnSpPr>
              <p:spPr>
                <a:xfrm>
                  <a:off x="5896688" y="1399510"/>
                  <a:ext cx="1151381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0" name="円弧 2069"/>
                <p:cNvSpPr/>
                <p:nvPr/>
              </p:nvSpPr>
              <p:spPr>
                <a:xfrm rot="10800000">
                  <a:off x="6121495" y="-243408"/>
                  <a:ext cx="1643195" cy="1496124"/>
                </a:xfrm>
                <a:prstGeom prst="arc">
                  <a:avLst>
                    <a:gd name="adj1" fmla="val 15802054"/>
                    <a:gd name="adj2" fmla="val 0"/>
                  </a:avLst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38" name="テキスト ボックス 37"/>
              <p:cNvSpPr txBox="1"/>
              <p:nvPr/>
            </p:nvSpPr>
            <p:spPr>
              <a:xfrm>
                <a:off x="6949612" y="120819"/>
                <a:ext cx="2725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dirty="0"/>
                  <a:t>n</a:t>
                </a:r>
                <a:endParaRPr lang="ja-JP" altLang="en-US" sz="2400" b="1" dirty="0"/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8249285" y="1401932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b="1" dirty="0"/>
                  <a:t>λ</a:t>
                </a:r>
                <a:endParaRPr lang="ja-JP" altLang="en-US" sz="2400" b="1" dirty="0"/>
              </a:p>
            </p:txBody>
          </p:sp>
        </p:grpSp>
        <p:sp>
          <p:nvSpPr>
            <p:cNvPr id="43" name="テキスト ボックス 42"/>
            <p:cNvSpPr txBox="1"/>
            <p:nvPr/>
          </p:nvSpPr>
          <p:spPr>
            <a:xfrm>
              <a:off x="4517677" y="559395"/>
              <a:ext cx="1740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/>
                <a:t>正の分散</a:t>
              </a:r>
            </a:p>
          </p:txBody>
        </p:sp>
      </p:grpSp>
      <p:sp>
        <p:nvSpPr>
          <p:cNvPr id="46" name="曲折矢印 45"/>
          <p:cNvSpPr/>
          <p:nvPr/>
        </p:nvSpPr>
        <p:spPr>
          <a:xfrm>
            <a:off x="4214740" y="3833914"/>
            <a:ext cx="2864253" cy="89336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9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grpSp>
        <p:nvGrpSpPr>
          <p:cNvPr id="81" name="グループ化 80"/>
          <p:cNvGrpSpPr/>
          <p:nvPr/>
        </p:nvGrpSpPr>
        <p:grpSpPr>
          <a:xfrm>
            <a:off x="6933875" y="3780650"/>
            <a:ext cx="1799792" cy="2259209"/>
            <a:chOff x="6805681" y="-395612"/>
            <a:chExt cx="1799792" cy="2259209"/>
          </a:xfrm>
        </p:grpSpPr>
        <p:grpSp>
          <p:nvGrpSpPr>
            <p:cNvPr id="83" name="グループ化 82"/>
            <p:cNvGrpSpPr/>
            <p:nvPr/>
          </p:nvGrpSpPr>
          <p:grpSpPr>
            <a:xfrm>
              <a:off x="6805681" y="-395612"/>
              <a:ext cx="1621698" cy="1790324"/>
              <a:chOff x="5426371" y="-368441"/>
              <a:chExt cx="1621698" cy="1790324"/>
            </a:xfrm>
          </p:grpSpPr>
          <p:cxnSp>
            <p:nvCxnSpPr>
              <p:cNvPr id="86" name="直線コネクタ 85"/>
              <p:cNvCxnSpPr/>
              <p:nvPr/>
            </p:nvCxnSpPr>
            <p:spPr>
              <a:xfrm>
                <a:off x="5908569" y="332656"/>
                <a:ext cx="0" cy="108012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/>
              <p:cNvCxnSpPr/>
              <p:nvPr/>
            </p:nvCxnSpPr>
            <p:spPr>
              <a:xfrm>
                <a:off x="5896688" y="1421883"/>
                <a:ext cx="1151381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円弧 87"/>
              <p:cNvSpPr/>
              <p:nvPr/>
            </p:nvSpPr>
            <p:spPr>
              <a:xfrm rot="5686305">
                <a:off x="5352835" y="-294905"/>
                <a:ext cx="1643195" cy="1496124"/>
              </a:xfrm>
              <a:prstGeom prst="arc">
                <a:avLst>
                  <a:gd name="adj1" fmla="val 15802054"/>
                  <a:gd name="adj2" fmla="val 0"/>
                </a:avLst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84" name="テキスト ボックス 83"/>
            <p:cNvSpPr txBox="1"/>
            <p:nvPr/>
          </p:nvSpPr>
          <p:spPr>
            <a:xfrm>
              <a:off x="6949612" y="120819"/>
              <a:ext cx="272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/>
                <a:t>n</a:t>
              </a:r>
              <a:endParaRPr lang="ja-JP" altLang="en-US" sz="2400" b="1" dirty="0"/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8249285" y="1401932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/>
                <a:t>λ</a:t>
              </a:r>
              <a:endParaRPr lang="ja-JP" altLang="en-US" sz="2400" b="1" dirty="0"/>
            </a:p>
          </p:txBody>
        </p:sp>
      </p:grpSp>
      <p:sp>
        <p:nvSpPr>
          <p:cNvPr id="82" name="テキスト ボックス 81"/>
          <p:cNvSpPr txBox="1"/>
          <p:nvPr/>
        </p:nvSpPr>
        <p:spPr>
          <a:xfrm>
            <a:off x="7153916" y="3833913"/>
            <a:ext cx="174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負の分散</a:t>
            </a:r>
          </a:p>
        </p:txBody>
      </p:sp>
      <p:sp>
        <p:nvSpPr>
          <p:cNvPr id="48" name="下矢印 47"/>
          <p:cNvSpPr/>
          <p:nvPr/>
        </p:nvSpPr>
        <p:spPr>
          <a:xfrm>
            <a:off x="2127191" y="2969826"/>
            <a:ext cx="717357" cy="31706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089545" y="3305770"/>
            <a:ext cx="287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</a:rPr>
              <a:t>生体へのダメージ増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</a:rPr>
              <a:t>SHG</a:t>
            </a:r>
            <a:r>
              <a:rPr lang="ja-JP" altLang="en-US" sz="2400" b="1" dirty="0">
                <a:solidFill>
                  <a:srgbClr val="FF0000"/>
                </a:solidFill>
              </a:rPr>
              <a:t>光強度の減少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560996" y="1423725"/>
            <a:ext cx="3966293" cy="150647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左右矢印 11"/>
          <p:cNvSpPr/>
          <p:nvPr/>
        </p:nvSpPr>
        <p:spPr>
          <a:xfrm>
            <a:off x="2906461" y="6369558"/>
            <a:ext cx="818648" cy="24342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4" name="左右矢印 63"/>
          <p:cNvSpPr/>
          <p:nvPr/>
        </p:nvSpPr>
        <p:spPr>
          <a:xfrm>
            <a:off x="4977044" y="3357783"/>
            <a:ext cx="446547" cy="17796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5" name="左右矢印 64"/>
          <p:cNvSpPr/>
          <p:nvPr/>
        </p:nvSpPr>
        <p:spPr>
          <a:xfrm>
            <a:off x="855348" y="6417321"/>
            <a:ext cx="446547" cy="17796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6" name="左右矢印 65"/>
          <p:cNvSpPr/>
          <p:nvPr/>
        </p:nvSpPr>
        <p:spPr>
          <a:xfrm>
            <a:off x="5439079" y="6388671"/>
            <a:ext cx="446547" cy="17796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7" name="左右矢印 66"/>
          <p:cNvSpPr/>
          <p:nvPr/>
        </p:nvSpPr>
        <p:spPr>
          <a:xfrm>
            <a:off x="7642955" y="3325054"/>
            <a:ext cx="818648" cy="24342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8525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169058"/>
            <a:ext cx="8396424" cy="394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32520" y="838806"/>
            <a:ext cx="3578244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92" dirty="0">
                <a:solidFill>
                  <a:srgbClr val="FF0000"/>
                </a:solidFill>
              </a:rPr>
              <a:t>非線形偏頗回転</a:t>
            </a:r>
          </a:p>
        </p:txBody>
      </p:sp>
    </p:spTree>
    <p:extLst>
      <p:ext uri="{BB962C8B-B14F-4D97-AF65-F5344CB8AC3E}">
        <p14:creationId xmlns:p14="http://schemas.microsoft.com/office/powerpoint/2010/main" val="736094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0088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グループ化 61"/>
          <p:cNvGrpSpPr/>
          <p:nvPr/>
        </p:nvGrpSpPr>
        <p:grpSpPr>
          <a:xfrm>
            <a:off x="1773707" y="2568392"/>
            <a:ext cx="7344816" cy="2516791"/>
            <a:chOff x="1496616" y="2708919"/>
            <a:chExt cx="7344816" cy="2516791"/>
          </a:xfrm>
        </p:grpSpPr>
        <p:sp>
          <p:nvSpPr>
            <p:cNvPr id="63" name="角丸四角形 62"/>
            <p:cNvSpPr/>
            <p:nvPr/>
          </p:nvSpPr>
          <p:spPr bwMode="auto">
            <a:xfrm>
              <a:off x="1496616" y="2708919"/>
              <a:ext cx="7344816" cy="2516791"/>
            </a:xfrm>
            <a:prstGeom prst="roundRect">
              <a:avLst/>
            </a:prstGeom>
            <a:solidFill>
              <a:srgbClr val="FFCC00">
                <a:alpha val="5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64" name="角丸四角形 63"/>
            <p:cNvSpPr/>
            <p:nvPr/>
          </p:nvSpPr>
          <p:spPr bwMode="auto">
            <a:xfrm>
              <a:off x="1784648" y="2924944"/>
              <a:ext cx="1800200" cy="1296144"/>
            </a:xfrm>
            <a:prstGeom prst="roundRect">
              <a:avLst/>
            </a:prstGeom>
            <a:solidFill>
              <a:srgbClr val="92D050">
                <a:alpha val="8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65" name="角丸四角形 64"/>
            <p:cNvSpPr/>
            <p:nvPr/>
          </p:nvSpPr>
          <p:spPr bwMode="auto">
            <a:xfrm>
              <a:off x="4104329" y="2924944"/>
              <a:ext cx="1800200" cy="1296144"/>
            </a:xfrm>
            <a:prstGeom prst="roundRect">
              <a:avLst/>
            </a:prstGeom>
            <a:solidFill>
              <a:srgbClr val="92D050">
                <a:alpha val="8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66" name="角丸四角形 65"/>
            <p:cNvSpPr/>
            <p:nvPr/>
          </p:nvSpPr>
          <p:spPr bwMode="auto">
            <a:xfrm>
              <a:off x="6424011" y="2924944"/>
              <a:ext cx="1800200" cy="1296144"/>
            </a:xfrm>
            <a:prstGeom prst="roundRect">
              <a:avLst/>
            </a:prstGeom>
            <a:solidFill>
              <a:srgbClr val="92D050">
                <a:alpha val="8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67" name="円/楕円 66"/>
            <p:cNvSpPr/>
            <p:nvPr/>
          </p:nvSpPr>
          <p:spPr bwMode="auto">
            <a:xfrm>
              <a:off x="2360712" y="3320988"/>
              <a:ext cx="648072" cy="504056"/>
            </a:xfrm>
            <a:prstGeom prst="ellipse">
              <a:avLst/>
            </a:prstGeom>
            <a:solidFill>
              <a:srgbClr val="FF99CC">
                <a:alpha val="76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68" name="円/楕円 67"/>
            <p:cNvSpPr/>
            <p:nvPr/>
          </p:nvSpPr>
          <p:spPr bwMode="auto">
            <a:xfrm>
              <a:off x="4680393" y="3320988"/>
              <a:ext cx="648072" cy="504056"/>
            </a:xfrm>
            <a:prstGeom prst="ellipse">
              <a:avLst/>
            </a:prstGeom>
            <a:solidFill>
              <a:srgbClr val="FF99CC">
                <a:alpha val="76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69" name="円/楕円 68"/>
            <p:cNvSpPr/>
            <p:nvPr/>
          </p:nvSpPr>
          <p:spPr bwMode="auto">
            <a:xfrm>
              <a:off x="7000075" y="3320988"/>
              <a:ext cx="648072" cy="504056"/>
            </a:xfrm>
            <a:prstGeom prst="ellipse">
              <a:avLst/>
            </a:prstGeom>
            <a:solidFill>
              <a:srgbClr val="FF99CC">
                <a:alpha val="76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908719"/>
          </a:xfrm>
          <a:solidFill>
            <a:schemeClr val="bg1"/>
          </a:solidFill>
        </p:spPr>
        <p:txBody>
          <a:bodyPr/>
          <a:lstStyle/>
          <a:p>
            <a:r>
              <a:rPr lang="ja-JP" altLang="en-US" sz="4000" b="1" dirty="0" smtClean="0">
                <a:solidFill>
                  <a:schemeClr val="tx1"/>
                </a:solidFill>
                <a:latin typeface="Arial" charset="0"/>
                <a:ea typeface="平成明朝" charset="0"/>
                <a:cs typeface="平成明朝" charset="0"/>
              </a:rPr>
              <a:t>生体コラーゲン</a:t>
            </a:r>
            <a:r>
              <a:rPr lang="en-US" altLang="ja-JP" sz="4000" b="1" dirty="0" smtClean="0">
                <a:solidFill>
                  <a:schemeClr val="tx1"/>
                </a:solidFill>
                <a:latin typeface="Arial" charset="0"/>
                <a:ea typeface="平成明朝" charset="0"/>
                <a:cs typeface="平成明朝" charset="0"/>
              </a:rPr>
              <a:t>SHG</a:t>
            </a:r>
            <a:r>
              <a:rPr lang="ja-JP" altLang="en-US" sz="4000" b="1" dirty="0" smtClean="0">
                <a:solidFill>
                  <a:schemeClr val="tx1"/>
                </a:solidFill>
                <a:latin typeface="Arial" charset="0"/>
                <a:ea typeface="平成明朝" charset="0"/>
                <a:cs typeface="平成明朝" charset="0"/>
              </a:rPr>
              <a:t>顕微鏡</a:t>
            </a:r>
            <a:endParaRPr lang="en-US" altLang="ja-JP" sz="4000" b="1" dirty="0">
              <a:solidFill>
                <a:schemeClr val="tx1"/>
              </a:solidFill>
              <a:ea typeface="平成明朝" charset="0"/>
              <a:cs typeface="平成明朝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139113"/>
              </p:ext>
            </p:extLst>
          </p:nvPr>
        </p:nvGraphicFramePr>
        <p:xfrm>
          <a:off x="317403" y="5301208"/>
          <a:ext cx="9160677" cy="127524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184012"/>
                <a:gridCol w="2923106"/>
                <a:gridCol w="3053559"/>
              </a:tblGrid>
              <a:tr h="57420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観察手法 </a:t>
                      </a:r>
                      <a:r>
                        <a:rPr kumimoji="1" lang="en-US" altLang="ja-JP" sz="2400" dirty="0" smtClean="0"/>
                        <a:t>/ </a:t>
                      </a:r>
                      <a:r>
                        <a:rPr kumimoji="1" lang="ja-JP" altLang="en-US" sz="2400" dirty="0" smtClean="0"/>
                        <a:t>性能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situ </a:t>
                      </a:r>
                      <a:r>
                        <a:rPr kumimoji="1" lang="ja-JP" altLang="en-US" sz="2400" dirty="0" smtClean="0"/>
                        <a:t>計測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コラーゲン選択性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57792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 smtClean="0"/>
                        <a:t>　</a:t>
                      </a:r>
                      <a:r>
                        <a:rPr kumimoji="1" lang="en-US" altLang="ja-JP" sz="2800" dirty="0" smtClean="0"/>
                        <a:t>SHG</a:t>
                      </a:r>
                      <a:r>
                        <a:rPr kumimoji="1" lang="ja-JP" altLang="en-US" sz="2800" dirty="0" smtClean="0"/>
                        <a:t>顕微鏡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0000"/>
                          </a:solidFill>
                        </a:rPr>
                        <a:t>○</a:t>
                      </a:r>
                      <a:endParaRPr kumimoji="1" lang="ja-JP" alt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二等辺三角形 3"/>
          <p:cNvSpPr/>
          <p:nvPr/>
        </p:nvSpPr>
        <p:spPr bwMode="auto">
          <a:xfrm rot="10800000">
            <a:off x="2072680" y="1268760"/>
            <a:ext cx="678150" cy="2139598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236553" name="テキスト ボックス 236552"/>
          <p:cNvSpPr txBox="1"/>
          <p:nvPr/>
        </p:nvSpPr>
        <p:spPr>
          <a:xfrm>
            <a:off x="384418" y="745540"/>
            <a:ext cx="473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</a:rPr>
              <a:t>フェムト秒レーザー光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36554" name="テキスト ボックス 236553"/>
          <p:cNvSpPr txBox="1"/>
          <p:nvPr/>
        </p:nvSpPr>
        <p:spPr>
          <a:xfrm>
            <a:off x="2130145" y="4318670"/>
            <a:ext cx="17317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コラーゲン</a:t>
            </a:r>
            <a:endParaRPr kumimoji="1" lang="ja-JP" altLang="en-US" sz="24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43152" y="3265354"/>
            <a:ext cx="108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/>
              <a:t>生体</a:t>
            </a:r>
            <a:endParaRPr lang="en-US" altLang="ja-JP" sz="3200" dirty="0" smtClean="0"/>
          </a:p>
          <a:p>
            <a:pPr algn="ctr"/>
            <a:r>
              <a:rPr lang="ja-JP" altLang="en-US" sz="3200" dirty="0"/>
              <a:t>組織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5128182" y="867938"/>
            <a:ext cx="4448805" cy="523220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FF00"/>
                </a:solidFill>
              </a:rPr>
              <a:t>非侵襲かつ選択的観察！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413189" y="4166309"/>
            <a:ext cx="2384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situ</a:t>
            </a:r>
            <a:endParaRPr kumimoji="1" lang="ja-JP" altLang="en-US" sz="4000" b="1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756043" y="4344898"/>
            <a:ext cx="9101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細胞</a:t>
            </a:r>
            <a:endParaRPr kumimoji="1" lang="ja-JP" altLang="en-US" sz="2400" dirty="0"/>
          </a:p>
        </p:txBody>
      </p:sp>
      <p:cxnSp>
        <p:nvCxnSpPr>
          <p:cNvPr id="71" name="直線矢印コネクタ 70"/>
          <p:cNvCxnSpPr>
            <a:stCxn id="70" idx="0"/>
          </p:cNvCxnSpPr>
          <p:nvPr/>
        </p:nvCxnSpPr>
        <p:spPr bwMode="auto">
          <a:xfrm flipH="1" flipV="1">
            <a:off x="7866219" y="3878364"/>
            <a:ext cx="344910" cy="46653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36545" name="グループ化 236544"/>
          <p:cNvGrpSpPr/>
          <p:nvPr/>
        </p:nvGrpSpPr>
        <p:grpSpPr>
          <a:xfrm>
            <a:off x="3848809" y="1446534"/>
            <a:ext cx="5203845" cy="1952195"/>
            <a:chOff x="3848809" y="1446534"/>
            <a:chExt cx="5203845" cy="1952195"/>
          </a:xfrm>
        </p:grpSpPr>
        <p:grpSp>
          <p:nvGrpSpPr>
            <p:cNvPr id="236561" name="グループ化 236560"/>
            <p:cNvGrpSpPr/>
            <p:nvPr/>
          </p:nvGrpSpPr>
          <p:grpSpPr>
            <a:xfrm>
              <a:off x="3848809" y="1446534"/>
              <a:ext cx="2904115" cy="1917847"/>
              <a:chOff x="3848809" y="1446534"/>
              <a:chExt cx="2904115" cy="1917847"/>
            </a:xfrm>
          </p:grpSpPr>
          <p:grpSp>
            <p:nvGrpSpPr>
              <p:cNvPr id="236552" name="グループ化 236551"/>
              <p:cNvGrpSpPr/>
              <p:nvPr/>
            </p:nvGrpSpPr>
            <p:grpSpPr>
              <a:xfrm>
                <a:off x="3848809" y="1446534"/>
                <a:ext cx="2904115" cy="1917847"/>
                <a:chOff x="3848809" y="1446534"/>
                <a:chExt cx="2904115" cy="1917847"/>
              </a:xfrm>
            </p:grpSpPr>
            <p:grpSp>
              <p:nvGrpSpPr>
                <p:cNvPr id="236551" name="グループ化 236550"/>
                <p:cNvGrpSpPr/>
                <p:nvPr/>
              </p:nvGrpSpPr>
              <p:grpSpPr>
                <a:xfrm>
                  <a:off x="3848809" y="1446534"/>
                  <a:ext cx="647796" cy="1858602"/>
                  <a:chOff x="3955525" y="-2539280"/>
                  <a:chExt cx="899809" cy="3375992"/>
                </a:xfrm>
              </p:grpSpPr>
              <p:sp>
                <p:nvSpPr>
                  <p:cNvPr id="236550" name="二等辺三角形 236549"/>
                  <p:cNvSpPr/>
                  <p:nvPr/>
                </p:nvSpPr>
                <p:spPr bwMode="auto">
                  <a:xfrm>
                    <a:off x="3955525" y="-2539280"/>
                    <a:ext cx="899809" cy="648072"/>
                  </a:xfrm>
                  <a:prstGeom prst="triangle">
                    <a:avLst/>
                  </a:prstGeom>
                  <a:solidFill>
                    <a:srgbClr val="0000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endParaRPr>
                  </a:p>
                </p:txBody>
              </p:sp>
              <p:sp>
                <p:nvSpPr>
                  <p:cNvPr id="44" name="二等辺三角形 43"/>
                  <p:cNvSpPr/>
                  <p:nvPr/>
                </p:nvSpPr>
                <p:spPr bwMode="auto">
                  <a:xfrm rot="10800000">
                    <a:off x="4163688" y="-1891208"/>
                    <a:ext cx="483482" cy="2727920"/>
                  </a:xfrm>
                  <a:prstGeom prst="triangle">
                    <a:avLst/>
                  </a:prstGeom>
                  <a:solidFill>
                    <a:srgbClr val="0000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endParaRPr>
                  </a:p>
                </p:txBody>
              </p:sp>
            </p:grpSp>
            <p:grpSp>
              <p:nvGrpSpPr>
                <p:cNvPr id="46" name="グループ化 45"/>
                <p:cNvGrpSpPr/>
                <p:nvPr/>
              </p:nvGrpSpPr>
              <p:grpSpPr>
                <a:xfrm>
                  <a:off x="6105128" y="1505779"/>
                  <a:ext cx="647796" cy="1858602"/>
                  <a:chOff x="3054584" y="-2539280"/>
                  <a:chExt cx="899809" cy="3375992"/>
                </a:xfrm>
              </p:grpSpPr>
              <p:sp>
                <p:nvSpPr>
                  <p:cNvPr id="47" name="二等辺三角形 46"/>
                  <p:cNvSpPr/>
                  <p:nvPr/>
                </p:nvSpPr>
                <p:spPr bwMode="auto">
                  <a:xfrm>
                    <a:off x="3054584" y="-2539280"/>
                    <a:ext cx="899809" cy="648071"/>
                  </a:xfrm>
                  <a:prstGeom prst="triangle">
                    <a:avLst/>
                  </a:prstGeom>
                  <a:solidFill>
                    <a:srgbClr val="0000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endParaRPr>
                  </a:p>
                </p:txBody>
              </p:sp>
              <p:sp>
                <p:nvSpPr>
                  <p:cNvPr id="48" name="二等辺三角形 47"/>
                  <p:cNvSpPr/>
                  <p:nvPr/>
                </p:nvSpPr>
                <p:spPr bwMode="auto">
                  <a:xfrm rot="10800000">
                    <a:off x="3262747" y="-1891209"/>
                    <a:ext cx="483482" cy="2727921"/>
                  </a:xfrm>
                  <a:prstGeom prst="triangle">
                    <a:avLst/>
                  </a:prstGeom>
                  <a:solidFill>
                    <a:srgbClr val="0000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ゴシック" charset="-128"/>
                      <a:cs typeface="ＭＳ ゴシック" charset="-128"/>
                    </a:endParaRPr>
                  </a:p>
                </p:txBody>
              </p:sp>
            </p:grpSp>
          </p:grpSp>
          <p:sp>
            <p:nvSpPr>
              <p:cNvPr id="236558" name="テキスト ボックス 236557"/>
              <p:cNvSpPr txBox="1"/>
              <p:nvPr/>
            </p:nvSpPr>
            <p:spPr>
              <a:xfrm>
                <a:off x="4568212" y="1773694"/>
                <a:ext cx="16091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 smtClean="0">
                    <a:solidFill>
                      <a:srgbClr val="0000FF"/>
                    </a:solidFill>
                  </a:rPr>
                  <a:t>SHG</a:t>
                </a:r>
                <a:r>
                  <a:rPr kumimoji="1" lang="ja-JP" altLang="en-US" sz="3200" b="1" dirty="0" smtClean="0">
                    <a:solidFill>
                      <a:srgbClr val="0000FF"/>
                    </a:solidFill>
                  </a:rPr>
                  <a:t>光</a:t>
                </a:r>
                <a:endParaRPr kumimoji="1" lang="ja-JP" altLang="en-US" sz="32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72" name="二等辺三角形 71"/>
            <p:cNvSpPr/>
            <p:nvPr/>
          </p:nvSpPr>
          <p:spPr bwMode="auto">
            <a:xfrm>
              <a:off x="8404858" y="1540127"/>
              <a:ext cx="647796" cy="356786"/>
            </a:xfrm>
            <a:prstGeom prst="triangl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73" name="二等辺三角形 72"/>
            <p:cNvSpPr/>
            <p:nvPr/>
          </p:nvSpPr>
          <p:spPr bwMode="auto">
            <a:xfrm rot="10800000">
              <a:off x="8554720" y="1896913"/>
              <a:ext cx="348071" cy="1501816"/>
            </a:xfrm>
            <a:prstGeom prst="triangl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83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"/>
    </mc:Choice>
    <mc:Fallback xmlns:mv="urn:schemas-microsoft-com:mac:vml" xmlns="">
      <p:transition spd="slow" advTm="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6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6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00472" y="1196752"/>
            <a:ext cx="9505056" cy="646331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FFFF00"/>
                </a:solidFill>
              </a:rPr>
              <a:t>大型・複雑・自由空間伝播による利用制限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957" y="404665"/>
            <a:ext cx="9758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 smtClean="0"/>
              <a:t>従来の</a:t>
            </a:r>
            <a:r>
              <a:rPr lang="en-US" altLang="ja-JP" sz="4800" b="1" dirty="0" smtClean="0"/>
              <a:t>SHG</a:t>
            </a:r>
            <a:r>
              <a:rPr lang="ja-JP" altLang="en-US" sz="4800" b="1" dirty="0" smtClean="0"/>
              <a:t>顕微鏡</a:t>
            </a:r>
            <a:endParaRPr kumimoji="1" lang="ja-JP" altLang="en-US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06" y="2420887"/>
            <a:ext cx="3560950" cy="328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39"/>
          <a:stretch/>
        </p:blipFill>
        <p:spPr bwMode="auto">
          <a:xfrm>
            <a:off x="6045121" y="2388767"/>
            <a:ext cx="3654140" cy="361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角丸四角形吹き出し 3"/>
          <p:cNvSpPr/>
          <p:nvPr/>
        </p:nvSpPr>
        <p:spPr bwMode="auto">
          <a:xfrm>
            <a:off x="1832653" y="4437111"/>
            <a:ext cx="4056451" cy="1342580"/>
          </a:xfrm>
          <a:prstGeom prst="wedgeRoundRectCallout">
            <a:avLst>
              <a:gd name="adj1" fmla="val 59878"/>
              <a:gd name="adj2" fmla="val -45487"/>
              <a:gd name="adj3" fmla="val 16667"/>
            </a:avLst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28" name="グループ化 1"/>
          <p:cNvGrpSpPr/>
          <p:nvPr/>
        </p:nvGrpSpPr>
        <p:grpSpPr>
          <a:xfrm>
            <a:off x="194472" y="1988839"/>
            <a:ext cx="2964329" cy="2088232"/>
            <a:chOff x="178778" y="1482625"/>
            <a:chExt cx="3388479" cy="3575947"/>
          </a:xfrm>
        </p:grpSpPr>
        <p:pic>
          <p:nvPicPr>
            <p:cNvPr id="33" name="Picture 24" descr="790"/>
            <p:cNvPicPr>
              <a:picLocks noChangeAspect="1" noChangeArrowheads="1"/>
            </p:cNvPicPr>
            <p:nvPr/>
          </p:nvPicPr>
          <p:blipFill>
            <a:blip r:embed="rId5" cstate="print"/>
            <a:srcRect r="37006" b="40343"/>
            <a:stretch>
              <a:fillRect/>
            </a:stretch>
          </p:blipFill>
          <p:spPr bwMode="auto">
            <a:xfrm>
              <a:off x="178778" y="1482625"/>
              <a:ext cx="3388479" cy="3575947"/>
            </a:xfrm>
            <a:prstGeom prst="rect">
              <a:avLst/>
            </a:prstGeom>
            <a:noFill/>
          </p:spPr>
        </p:pic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1310776" y="2727935"/>
              <a:ext cx="143608" cy="5762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9" name="グループ化 11"/>
          <p:cNvGrpSpPr/>
          <p:nvPr/>
        </p:nvGrpSpPr>
        <p:grpSpPr>
          <a:xfrm>
            <a:off x="-8063" y="3078093"/>
            <a:ext cx="936104" cy="946605"/>
            <a:chOff x="5655321" y="3850750"/>
            <a:chExt cx="1580975" cy="2026522"/>
          </a:xfrm>
        </p:grpSpPr>
        <p:pic>
          <p:nvPicPr>
            <p:cNvPr id="31" name="Picture 25" descr="DSCN088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55321" y="3850909"/>
              <a:ext cx="1553887" cy="20263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5655321" y="3850750"/>
              <a:ext cx="1580975" cy="2025087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928041" y="3109762"/>
            <a:ext cx="477641" cy="5549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円形吹き出し 8"/>
          <p:cNvSpPr/>
          <p:nvPr/>
        </p:nvSpPr>
        <p:spPr bwMode="auto">
          <a:xfrm>
            <a:off x="1910662" y="4509119"/>
            <a:ext cx="1482165" cy="1224136"/>
          </a:xfrm>
          <a:prstGeom prst="wedgeEllipseCallout">
            <a:avLst>
              <a:gd name="adj1" fmla="val -65860"/>
              <a:gd name="adj2" fmla="val -140991"/>
            </a:avLst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 bwMode="auto">
          <a:xfrm>
            <a:off x="6357156" y="5125070"/>
            <a:ext cx="3198355" cy="768772"/>
          </a:xfrm>
          <a:prstGeom prst="straightConnector1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9" name="直線矢印コネクタ 18"/>
          <p:cNvCxnSpPr/>
          <p:nvPr/>
        </p:nvCxnSpPr>
        <p:spPr bwMode="auto">
          <a:xfrm flipV="1">
            <a:off x="6968793" y="3108846"/>
            <a:ext cx="6134" cy="2054450"/>
          </a:xfrm>
          <a:prstGeom prst="straightConnector1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2" name="直線矢印コネクタ 21"/>
          <p:cNvCxnSpPr/>
          <p:nvPr/>
        </p:nvCxnSpPr>
        <p:spPr bwMode="auto">
          <a:xfrm>
            <a:off x="8151355" y="2964831"/>
            <a:ext cx="1216005" cy="283529"/>
          </a:xfrm>
          <a:prstGeom prst="straightConnector1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6" name="テキスト ボックス 25"/>
          <p:cNvSpPr txBox="1"/>
          <p:nvPr/>
        </p:nvSpPr>
        <p:spPr>
          <a:xfrm rot="910597">
            <a:off x="7390541" y="5155860"/>
            <a:ext cx="139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700mm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 rot="910597">
            <a:off x="8186363" y="3108432"/>
            <a:ext cx="124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4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00mm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 rot="16023711">
            <a:off x="6235678" y="3936015"/>
            <a:ext cx="115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4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00mm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48544" y="6093296"/>
            <a:ext cx="83529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FF0000"/>
                </a:solidFill>
              </a:rPr>
              <a:t>医療現場などにおける応用が困難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45120" y="1988838"/>
            <a:ext cx="3654141" cy="646331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FF00"/>
                </a:solidFill>
              </a:rPr>
              <a:t>従来系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88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8" y="37692"/>
            <a:ext cx="98495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/>
              <a:t>ハンドヘルド</a:t>
            </a:r>
            <a:r>
              <a:rPr lang="en-US" altLang="ja-JP" sz="4400" b="1" dirty="0" smtClean="0"/>
              <a:t>SHG</a:t>
            </a:r>
            <a:r>
              <a:rPr lang="ja-JP" altLang="en-US" sz="4400" b="1" dirty="0" smtClean="0"/>
              <a:t>ファイバースコープ</a:t>
            </a:r>
            <a:endParaRPr kumimoji="1" lang="ja-JP" altLang="en-US" sz="4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4640" y="41877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① </a:t>
            </a:r>
            <a:r>
              <a:rPr kumimoji="1" lang="en-US" altLang="ja-JP" sz="3600" dirty="0" smtClean="0"/>
              <a:t>SHG</a:t>
            </a:r>
            <a:r>
              <a:rPr kumimoji="1" lang="ja-JP" altLang="en-US" sz="3600" dirty="0" smtClean="0"/>
              <a:t>顕微鏡部の小型プローブ化</a:t>
            </a:r>
            <a:endParaRPr kumimoji="1" lang="ja-JP" altLang="en-US" sz="36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42304" y="5375823"/>
            <a:ext cx="757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/>
              <a:t>② 超短パルス光のファイバー伝送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6589" y="4014500"/>
            <a:ext cx="81323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 smtClean="0"/>
              <a:t>→</a:t>
            </a:r>
            <a:endParaRPr kumimoji="1" lang="ja-JP" altLang="en-US" sz="4800" b="1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72480" y="795211"/>
            <a:ext cx="9577282" cy="2725048"/>
            <a:chOff x="272480" y="795211"/>
            <a:chExt cx="9577282" cy="2725048"/>
          </a:xfrm>
        </p:grpSpPr>
        <p:grpSp>
          <p:nvGrpSpPr>
            <p:cNvPr id="17" name="グループ化 16"/>
            <p:cNvGrpSpPr/>
            <p:nvPr/>
          </p:nvGrpSpPr>
          <p:grpSpPr>
            <a:xfrm flipH="1">
              <a:off x="560512" y="917449"/>
              <a:ext cx="3142204" cy="1863477"/>
              <a:chOff x="781425" y="2286000"/>
              <a:chExt cx="4570504" cy="2837329"/>
            </a:xfrm>
          </p:grpSpPr>
          <p:pic>
            <p:nvPicPr>
              <p:cNvPr id="1026" name="Picture 2" descr="C:\Users\Atsuta\Downloads\IMG_428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9" t="33332" r="45637" b="25295"/>
              <a:stretch/>
            </p:blipFill>
            <p:spPr bwMode="auto">
              <a:xfrm>
                <a:off x="781425" y="2286000"/>
                <a:ext cx="4570504" cy="2837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正方形/長方形 5"/>
              <p:cNvSpPr/>
              <p:nvPr/>
            </p:nvSpPr>
            <p:spPr bwMode="auto">
              <a:xfrm>
                <a:off x="4232921" y="2780928"/>
                <a:ext cx="1119008" cy="57735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sp>
          <p:nvSpPr>
            <p:cNvPr id="25" name="上矢印 24"/>
            <p:cNvSpPr/>
            <p:nvPr/>
          </p:nvSpPr>
          <p:spPr bwMode="auto">
            <a:xfrm>
              <a:off x="2288704" y="795211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6" name="上矢印 25"/>
            <p:cNvSpPr/>
            <p:nvPr/>
          </p:nvSpPr>
          <p:spPr bwMode="auto">
            <a:xfrm rot="10800000">
              <a:off x="2288704" y="1873602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 bwMode="auto">
            <a:xfrm>
              <a:off x="6825208" y="895478"/>
              <a:ext cx="2868772" cy="1575447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近赤外フェムト秒</a:t>
              </a:r>
              <a:endPara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レーザー光源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 bwMode="auto">
            <a:xfrm>
              <a:off x="1388652" y="2538735"/>
              <a:ext cx="2339161" cy="4583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ハンドヘルド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 bwMode="auto">
            <a:xfrm>
              <a:off x="272480" y="795211"/>
              <a:ext cx="9577282" cy="222993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16589" y="2997039"/>
              <a:ext cx="9177391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solidFill>
                    <a:srgbClr val="FFFF00"/>
                  </a:solidFill>
                </a:rPr>
                <a:t>小型化・ロバスト</a:t>
              </a:r>
              <a:r>
                <a:rPr lang="ja-JP" altLang="en-US" sz="2800" dirty="0">
                  <a:solidFill>
                    <a:srgbClr val="FFFF00"/>
                  </a:solidFill>
                </a:rPr>
                <a:t>・</a:t>
              </a:r>
              <a:r>
                <a:rPr lang="ja-JP" altLang="en-US" sz="2800" dirty="0" smtClean="0">
                  <a:solidFill>
                    <a:srgbClr val="FFFF00"/>
                  </a:solidFill>
                </a:rPr>
                <a:t>フレキシブル・</a:t>
              </a:r>
              <a:r>
                <a:rPr kumimoji="1" lang="ja-JP" altLang="en-US" sz="2800" dirty="0" smtClean="0">
                  <a:solidFill>
                    <a:srgbClr val="FFFF00"/>
                  </a:solidFill>
                </a:rPr>
                <a:t>アライメントフリー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 bwMode="auto">
            <a:xfrm>
              <a:off x="3727813" y="1938286"/>
              <a:ext cx="2978476" cy="408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1" name="円/楕円 30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5" name="直線コネクタ 4"/>
            <p:cNvCxnSpPr/>
            <p:nvPr/>
          </p:nvCxnSpPr>
          <p:spPr bwMode="auto">
            <a:xfrm flipH="1">
              <a:off x="3512840" y="1683202"/>
              <a:ext cx="3312368" cy="17606"/>
            </a:xfrm>
            <a:prstGeom prst="line">
              <a:avLst/>
            </a:prstGeom>
            <a:noFill/>
            <a:ln w="317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41404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56456" y="55880"/>
            <a:ext cx="9577282" cy="2797056"/>
            <a:chOff x="272480" y="723203"/>
            <a:chExt cx="9577282" cy="2797056"/>
          </a:xfrm>
        </p:grpSpPr>
        <p:sp>
          <p:nvSpPr>
            <p:cNvPr id="40" name="正方形/長方形 39"/>
            <p:cNvSpPr/>
            <p:nvPr/>
          </p:nvSpPr>
          <p:spPr bwMode="auto">
            <a:xfrm>
              <a:off x="272480" y="723203"/>
              <a:ext cx="9577282" cy="22299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grpSp>
          <p:nvGrpSpPr>
            <p:cNvPr id="35" name="グループ化 34"/>
            <p:cNvGrpSpPr/>
            <p:nvPr/>
          </p:nvGrpSpPr>
          <p:grpSpPr>
            <a:xfrm flipH="1">
              <a:off x="560512" y="917449"/>
              <a:ext cx="3142204" cy="1863477"/>
              <a:chOff x="781425" y="2286000"/>
              <a:chExt cx="4570504" cy="2837329"/>
            </a:xfrm>
          </p:grpSpPr>
          <p:pic>
            <p:nvPicPr>
              <p:cNvPr id="47" name="Picture 2" descr="C:\Users\Atsuta\Downloads\IMG_428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9" t="33332" r="45637" b="25295"/>
              <a:stretch/>
            </p:blipFill>
            <p:spPr bwMode="auto">
              <a:xfrm>
                <a:off x="781425" y="2286000"/>
                <a:ext cx="4570504" cy="2837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正方形/長方形 47"/>
              <p:cNvSpPr/>
              <p:nvPr/>
            </p:nvSpPr>
            <p:spPr bwMode="auto">
              <a:xfrm>
                <a:off x="4232921" y="2780928"/>
                <a:ext cx="1119008" cy="57735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sp>
          <p:nvSpPr>
            <p:cNvPr id="36" name="上矢印 35"/>
            <p:cNvSpPr/>
            <p:nvPr/>
          </p:nvSpPr>
          <p:spPr bwMode="auto">
            <a:xfrm>
              <a:off x="2288704" y="795211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7" name="上矢印 36"/>
            <p:cNvSpPr/>
            <p:nvPr/>
          </p:nvSpPr>
          <p:spPr bwMode="auto">
            <a:xfrm rot="10800000">
              <a:off x="2288704" y="1873602"/>
              <a:ext cx="333608" cy="447293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8" name="正方形/長方形 37"/>
            <p:cNvSpPr/>
            <p:nvPr/>
          </p:nvSpPr>
          <p:spPr bwMode="auto">
            <a:xfrm>
              <a:off x="6825208" y="895478"/>
              <a:ext cx="2868772" cy="1575447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近赤外フェムト秒</a:t>
              </a:r>
              <a:endPara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レーザー光源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1388652" y="2538735"/>
              <a:ext cx="2339161" cy="4583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ハンドヘルド</a:t>
              </a:r>
              <a:endParaRPr kumimoji="1" lang="ja-JP" altLang="en-US" sz="2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16589" y="2997039"/>
              <a:ext cx="9177391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solidFill>
                    <a:srgbClr val="FFFF00"/>
                  </a:solidFill>
                </a:rPr>
                <a:t>小型化・ロバスト</a:t>
              </a:r>
              <a:r>
                <a:rPr lang="ja-JP" altLang="en-US" sz="2800" dirty="0">
                  <a:solidFill>
                    <a:srgbClr val="FFFF00"/>
                  </a:solidFill>
                </a:rPr>
                <a:t>・</a:t>
              </a:r>
              <a:r>
                <a:rPr lang="ja-JP" altLang="en-US" sz="2800" dirty="0" smtClean="0">
                  <a:solidFill>
                    <a:srgbClr val="FFFF00"/>
                  </a:solidFill>
                </a:rPr>
                <a:t>フレキシブル・</a:t>
              </a:r>
              <a:r>
                <a:rPr kumimoji="1" lang="ja-JP" altLang="en-US" sz="2800" dirty="0" smtClean="0">
                  <a:solidFill>
                    <a:srgbClr val="FFFF00"/>
                  </a:solidFill>
                </a:rPr>
                <a:t>アライメントフリー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3727813" y="1938286"/>
              <a:ext cx="2978476" cy="408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超短パルス光</a:t>
              </a:r>
              <a:r>
                <a:rPr lang="ja-JP" altLang="en-US" dirty="0" smtClean="0">
                  <a:latin typeface="Arial" charset="0"/>
                  <a:ea typeface="ＭＳ ゴシック" charset="-128"/>
                  <a:cs typeface="ＭＳ ゴシック" charset="-128"/>
                </a:rPr>
                <a:t>の伝送</a:t>
              </a:r>
              <a:endParaRPr kumimoji="1" lang="ja-JP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3" name="円/楕円 42"/>
            <p:cNvSpPr/>
            <p:nvPr/>
          </p:nvSpPr>
          <p:spPr bwMode="auto">
            <a:xfrm>
              <a:off x="4334896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4" name="円/楕円 43"/>
            <p:cNvSpPr/>
            <p:nvPr/>
          </p:nvSpPr>
          <p:spPr bwMode="auto">
            <a:xfrm>
              <a:off x="4810500" y="1018759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sp>
          <p:nvSpPr>
            <p:cNvPr id="45" name="円/楕円 44"/>
            <p:cNvSpPr/>
            <p:nvPr/>
          </p:nvSpPr>
          <p:spPr bwMode="auto">
            <a:xfrm>
              <a:off x="5311742" y="1018857"/>
              <a:ext cx="678946" cy="664344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46" name="直線コネクタ 45"/>
            <p:cNvCxnSpPr/>
            <p:nvPr/>
          </p:nvCxnSpPr>
          <p:spPr bwMode="auto">
            <a:xfrm flipH="1">
              <a:off x="3512840" y="1683202"/>
              <a:ext cx="3312368" cy="17606"/>
            </a:xfrm>
            <a:prstGeom prst="line">
              <a:avLst/>
            </a:prstGeom>
            <a:noFill/>
            <a:ln w="317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" name="グループ化 6"/>
          <p:cNvGrpSpPr/>
          <p:nvPr/>
        </p:nvGrpSpPr>
        <p:grpSpPr>
          <a:xfrm>
            <a:off x="3805779" y="3153224"/>
            <a:ext cx="5592453" cy="3390213"/>
            <a:chOff x="4551516" y="3618656"/>
            <a:chExt cx="4464496" cy="285931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516" y="3618656"/>
              <a:ext cx="4464496" cy="2306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5241032" y="6016302"/>
              <a:ext cx="3085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レーザー走査光学系</a:t>
              </a:r>
              <a:endParaRPr kumimoji="1" lang="ja-JP" altLang="en-US" sz="2400" dirty="0"/>
            </a:p>
          </p:txBody>
        </p:sp>
      </p:grpSp>
      <p:sp>
        <p:nvSpPr>
          <p:cNvPr id="5" name="四角形吹き出し 4"/>
          <p:cNvSpPr/>
          <p:nvPr/>
        </p:nvSpPr>
        <p:spPr bwMode="auto">
          <a:xfrm>
            <a:off x="945169" y="3062288"/>
            <a:ext cx="2757547" cy="3590644"/>
          </a:xfrm>
          <a:prstGeom prst="wedgeRectCallout">
            <a:avLst>
              <a:gd name="adj1" fmla="val 19217"/>
              <a:gd name="adj2" fmla="val -109964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049080" y="3153224"/>
            <a:ext cx="2592288" cy="3444128"/>
            <a:chOff x="1046032" y="3501008"/>
            <a:chExt cx="2592288" cy="3444128"/>
          </a:xfrm>
        </p:grpSpPr>
        <p:pic>
          <p:nvPicPr>
            <p:cNvPr id="18" name="図 1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032" y="3501008"/>
              <a:ext cx="2592288" cy="2934072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1061520" y="6421916"/>
              <a:ext cx="2563578" cy="523220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b="1" dirty="0" smtClean="0">
                  <a:solidFill>
                    <a:srgbClr val="FFFF00"/>
                  </a:solidFill>
                </a:rPr>
                <a:t>従来系</a:t>
              </a:r>
              <a:endParaRPr kumimoji="1" lang="ja-JP" altLang="en-US" sz="28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484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-5712" y="455456"/>
            <a:ext cx="995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spc="-150" dirty="0" smtClean="0"/>
              <a:t>SHG</a:t>
            </a:r>
            <a:r>
              <a:rPr lang="ja-JP" altLang="en-US" sz="3600" spc="-150" dirty="0" smtClean="0"/>
              <a:t>顕微鏡用</a:t>
            </a:r>
            <a:r>
              <a:rPr kumimoji="1" lang="ja-JP" altLang="en-US" sz="3600" spc="-150" dirty="0" smtClean="0"/>
              <a:t>小型プローブ</a:t>
            </a:r>
            <a:endParaRPr kumimoji="1" lang="en-US" altLang="ja-JP" sz="3600" spc="-150" dirty="0" smtClean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5113" b="16400"/>
          <a:stretch/>
        </p:blipFill>
        <p:spPr>
          <a:xfrm flipH="1">
            <a:off x="114324" y="1149562"/>
            <a:ext cx="4448059" cy="2797218"/>
          </a:xfrm>
          <a:prstGeom prst="rect">
            <a:avLst/>
          </a:prstGeom>
        </p:spPr>
      </p:pic>
      <p:grpSp>
        <p:nvGrpSpPr>
          <p:cNvPr id="20" name="グループ化 19"/>
          <p:cNvGrpSpPr/>
          <p:nvPr/>
        </p:nvGrpSpPr>
        <p:grpSpPr>
          <a:xfrm>
            <a:off x="3902906" y="1804484"/>
            <a:ext cx="6003095" cy="4006914"/>
            <a:chOff x="2312319" y="1671967"/>
            <a:chExt cx="6817145" cy="4379153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3119189" y="2241120"/>
              <a:ext cx="6010275" cy="3810000"/>
              <a:chOff x="4226003" y="1901656"/>
              <a:chExt cx="6010275" cy="3810000"/>
            </a:xfrm>
          </p:grpSpPr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6003" y="1901656"/>
                <a:ext cx="6010275" cy="3810000"/>
              </a:xfrm>
              <a:prstGeom prst="rect">
                <a:avLst/>
              </a:prstGeom>
            </p:spPr>
          </p:pic>
          <p:sp>
            <p:nvSpPr>
              <p:cNvPr id="15" name="正方形/長方形 14"/>
              <p:cNvSpPr/>
              <p:nvPr/>
            </p:nvSpPr>
            <p:spPr bwMode="auto">
              <a:xfrm>
                <a:off x="4226003" y="4795111"/>
                <a:ext cx="899332" cy="437979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ゴシック" charset="-128"/>
                    <a:cs typeface="ＭＳ ゴシック" charset="-128"/>
                  </a:rPr>
                  <a:t>GM</a:t>
                </a:r>
                <a:endParaRPr kumimoji="1" lang="ja-JP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2312319" y="5684145"/>
              <a:ext cx="2427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ガルバノミラー</a:t>
              </a:r>
              <a:endParaRPr lang="en-US" altLang="ja-JP" sz="1600" i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366854" y="1671967"/>
              <a:ext cx="17588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検出器 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: PMT</a:t>
              </a:r>
            </a:p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　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(</a:t>
              </a:r>
              <a:r>
                <a:rPr lang="zh-TW" altLang="en-US" sz="1600" i="1" dirty="0">
                  <a:solidFill>
                    <a:srgbClr val="0000FF"/>
                  </a:solidFill>
                </a:rPr>
                <a:t>光電子増倍管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)</a:t>
              </a:r>
              <a:endParaRPr lang="ja-JP" altLang="en-US" sz="1600" i="1" dirty="0">
                <a:solidFill>
                  <a:srgbClr val="0000FF"/>
                </a:solidFill>
              </a:endParaRPr>
            </a:p>
          </p:txBody>
        </p:sp>
        <p:sp>
          <p:nvSpPr>
            <p:cNvPr id="13" name="正方形/長方形 12"/>
            <p:cNvSpPr/>
            <p:nvPr/>
          </p:nvSpPr>
          <p:spPr bwMode="auto">
            <a:xfrm>
              <a:off x="3388303" y="2970184"/>
              <a:ext cx="2179233" cy="603501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2000" b="1" i="0" u="none" strike="noStrike" cap="none" normalizeH="0" baseline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Cr:F</a:t>
              </a:r>
              <a:r>
                <a:rPr kumimoji="1" lang="en-US" altLang="ja-JP" sz="2000" b="1" i="0" u="none" strike="noStrike" cap="none" normalizeH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rPr>
                <a:t> LASER</a:t>
              </a:r>
              <a:endParaRPr kumimoji="1" lang="ja-JP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ＭＳ ゴシック" charset="-128"/>
                <a:cs typeface="ＭＳ ゴシック" charset="-128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 bwMode="auto">
            <a:xfrm flipV="1">
              <a:off x="3656856" y="3573685"/>
              <a:ext cx="0" cy="1007247"/>
            </a:xfrm>
            <a:prstGeom prst="line">
              <a:avLst/>
            </a:prstGeom>
            <a:noFill/>
            <a:ln w="1206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正方形/長方形 29"/>
            <p:cNvSpPr/>
            <p:nvPr/>
          </p:nvSpPr>
          <p:spPr>
            <a:xfrm>
              <a:off x="3195781" y="2051771"/>
              <a:ext cx="2870580" cy="908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パルス幅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 :100 fs</a:t>
              </a:r>
            </a:p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中心</a:t>
              </a:r>
              <a:r>
                <a:rPr lang="ja-JP" altLang="en-US" sz="1600" i="1" dirty="0">
                  <a:solidFill>
                    <a:srgbClr val="0000FF"/>
                  </a:solidFill>
                </a:rPr>
                <a:t>波長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 : 1250 nm</a:t>
              </a:r>
            </a:p>
            <a:p>
              <a:r>
                <a:rPr lang="ja-JP" altLang="en-US" sz="1600" i="1" dirty="0" smtClean="0">
                  <a:solidFill>
                    <a:srgbClr val="0000FF"/>
                  </a:solidFill>
                </a:rPr>
                <a:t>繰り返し周波数</a:t>
              </a:r>
              <a:r>
                <a:rPr lang="en-US" altLang="ja-JP" sz="1600" i="1" dirty="0" smtClean="0">
                  <a:solidFill>
                    <a:srgbClr val="0000FF"/>
                  </a:solidFill>
                </a:rPr>
                <a:t>:73 MHz</a:t>
              </a:r>
              <a:endParaRPr lang="ja-JP" altLang="en-US" sz="1600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848544" y="4196250"/>
            <a:ext cx="3002281" cy="2627300"/>
            <a:chOff x="96518" y="4149080"/>
            <a:chExt cx="2894668" cy="284908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8" t="31100" r="24801"/>
            <a:stretch/>
          </p:blipFill>
          <p:spPr>
            <a:xfrm rot="5400000">
              <a:off x="150435" y="4319379"/>
              <a:ext cx="2382713" cy="2301663"/>
            </a:xfrm>
            <a:prstGeom prst="rect">
              <a:avLst/>
            </a:prstGeom>
          </p:spPr>
        </p:pic>
        <p:grpSp>
          <p:nvGrpSpPr>
            <p:cNvPr id="3" name="グループ化 2"/>
            <p:cNvGrpSpPr/>
            <p:nvPr/>
          </p:nvGrpSpPr>
          <p:grpSpPr>
            <a:xfrm>
              <a:off x="96518" y="4149080"/>
              <a:ext cx="2894668" cy="2849080"/>
              <a:chOff x="96518" y="4221088"/>
              <a:chExt cx="2894668" cy="2849080"/>
            </a:xfrm>
          </p:grpSpPr>
          <p:cxnSp>
            <p:nvCxnSpPr>
              <p:cNvPr id="10" name="直線矢印コネクタ 9"/>
              <p:cNvCxnSpPr/>
              <p:nvPr/>
            </p:nvCxnSpPr>
            <p:spPr bwMode="auto">
              <a:xfrm flipH="1" flipV="1">
                <a:off x="1566935" y="5293729"/>
                <a:ext cx="98490" cy="51041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直線矢印コネクタ 15"/>
              <p:cNvCxnSpPr>
                <a:stCxn id="27" idx="3"/>
              </p:cNvCxnSpPr>
              <p:nvPr/>
            </p:nvCxnSpPr>
            <p:spPr bwMode="auto">
              <a:xfrm flipV="1">
                <a:off x="862356" y="5250975"/>
                <a:ext cx="492859" cy="42753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489932" y="5109062"/>
                <a:ext cx="372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FF00"/>
                    </a:solidFill>
                  </a:rPr>
                  <a:t>X</a:t>
                </a:r>
                <a:endParaRPr kumimoji="1" lang="ja-JP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1598622" y="5752766"/>
                <a:ext cx="372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FF00"/>
                    </a:solidFill>
                  </a:rPr>
                  <a:t>Y</a:t>
                </a:r>
                <a:endParaRPr kumimoji="1" lang="ja-JP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720318" y="6762391"/>
                <a:ext cx="22708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smtClean="0"/>
                  <a:t>View</a:t>
                </a:r>
                <a:r>
                  <a:rPr kumimoji="1" lang="ja-JP" altLang="en-US" sz="1400" dirty="0" smtClean="0"/>
                  <a:t> </a:t>
                </a:r>
                <a:r>
                  <a:rPr kumimoji="1" lang="en-US" altLang="ja-JP" sz="1400" dirty="0" smtClean="0"/>
                  <a:t>from</a:t>
                </a:r>
                <a:r>
                  <a:rPr kumimoji="1" lang="ja-JP" altLang="en-US" sz="1400" dirty="0" smtClean="0"/>
                  <a:t> </a:t>
                </a:r>
                <a:r>
                  <a:rPr kumimoji="1" lang="en-US" altLang="ja-JP" sz="1400" dirty="0" smtClean="0"/>
                  <a:t>the</a:t>
                </a:r>
                <a:r>
                  <a:rPr kumimoji="1" lang="ja-JP" altLang="en-US" sz="1400" dirty="0" smtClean="0"/>
                  <a:t> </a:t>
                </a:r>
                <a:r>
                  <a:rPr kumimoji="1" lang="en-US" altLang="ja-JP" sz="1400" dirty="0" smtClean="0"/>
                  <a:t>top</a:t>
                </a:r>
                <a:endParaRPr kumimoji="1" lang="ja-JP" altLang="en-US" sz="1400" dirty="0"/>
              </a:p>
            </p:txBody>
          </p:sp>
          <p:sp>
            <p:nvSpPr>
              <p:cNvPr id="2" name="四角形吹き出し 1"/>
              <p:cNvSpPr/>
              <p:nvPr/>
            </p:nvSpPr>
            <p:spPr bwMode="auto">
              <a:xfrm>
                <a:off x="96518" y="4221088"/>
                <a:ext cx="2480219" cy="2553278"/>
              </a:xfrm>
              <a:prstGeom prst="wedgeRectCallout">
                <a:avLst>
                  <a:gd name="adj1" fmla="val -54423"/>
                  <a:gd name="adj2" fmla="val -81555"/>
                </a:avLst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517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-315416"/>
            <a:ext cx="989989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4400" spc="-150" dirty="0" smtClean="0"/>
          </a:p>
          <a:p>
            <a:pPr algn="ctr"/>
            <a:r>
              <a:rPr kumimoji="1" lang="en-US" altLang="ja-JP" sz="4400" spc="-150" dirty="0" smtClean="0"/>
              <a:t>SHG</a:t>
            </a:r>
            <a:r>
              <a:rPr kumimoji="1" lang="ja-JP" altLang="en-US" sz="4400" spc="-150" dirty="0" smtClean="0"/>
              <a:t>顕微鏡</a:t>
            </a:r>
            <a:r>
              <a:rPr lang="ja-JP" altLang="en-US" sz="4400" spc="-150" dirty="0" smtClean="0"/>
              <a:t>プローブ</a:t>
            </a:r>
            <a:endParaRPr kumimoji="1" lang="ja-JP" altLang="en-US" sz="4400" spc="-15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502224" y="2127944"/>
            <a:ext cx="3726148" cy="4315417"/>
            <a:chOff x="488504" y="2060848"/>
            <a:chExt cx="3654140" cy="3610867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39"/>
            <a:stretch/>
          </p:blipFill>
          <p:spPr bwMode="auto">
            <a:xfrm>
              <a:off x="488504" y="2060848"/>
              <a:ext cx="3654140" cy="3610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直線矢印コネクタ 3"/>
            <p:cNvCxnSpPr/>
            <p:nvPr/>
          </p:nvCxnSpPr>
          <p:spPr bwMode="auto">
            <a:xfrm>
              <a:off x="800539" y="4797151"/>
              <a:ext cx="3198355" cy="768772"/>
            </a:xfrm>
            <a:prstGeom prst="straightConnector1">
              <a:avLst/>
            </a:prstGeom>
            <a:noFill/>
            <a:ln w="31750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5" name="直線矢印コネクタ 4"/>
            <p:cNvCxnSpPr/>
            <p:nvPr/>
          </p:nvCxnSpPr>
          <p:spPr bwMode="auto">
            <a:xfrm flipV="1">
              <a:off x="1412176" y="2780927"/>
              <a:ext cx="6134" cy="2054450"/>
            </a:xfrm>
            <a:prstGeom prst="straightConnector1">
              <a:avLst/>
            </a:prstGeom>
            <a:noFill/>
            <a:ln w="31750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" name="直線矢印コネクタ 5"/>
            <p:cNvCxnSpPr/>
            <p:nvPr/>
          </p:nvCxnSpPr>
          <p:spPr bwMode="auto">
            <a:xfrm>
              <a:off x="2594738" y="2636912"/>
              <a:ext cx="1216005" cy="283529"/>
            </a:xfrm>
            <a:prstGeom prst="straightConnector1">
              <a:avLst/>
            </a:prstGeom>
            <a:noFill/>
            <a:ln w="31750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7" name="テキスト ボックス 6"/>
            <p:cNvSpPr txBox="1"/>
            <p:nvPr/>
          </p:nvSpPr>
          <p:spPr>
            <a:xfrm rot="910597">
              <a:off x="1833924" y="4827941"/>
              <a:ext cx="1397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FFFF00"/>
                  </a:solidFill>
                </a:rPr>
                <a:t>700mm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 rot="910597">
              <a:off x="2629746" y="2780513"/>
              <a:ext cx="1246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FF00"/>
                  </a:solidFill>
                </a:rPr>
                <a:t>4</a:t>
              </a:r>
              <a:r>
                <a:rPr lang="en-US" altLang="ja-JP" sz="2000" b="1" dirty="0" smtClean="0">
                  <a:solidFill>
                    <a:srgbClr val="FFFF00"/>
                  </a:solidFill>
                </a:rPr>
                <a:t>00mm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 rot="16023711">
              <a:off x="679061" y="3608096"/>
              <a:ext cx="1150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FF00"/>
                  </a:solidFill>
                </a:rPr>
                <a:t>4</a:t>
              </a:r>
              <a:r>
                <a:rPr lang="en-US" altLang="ja-JP" sz="2000" b="1" dirty="0" smtClean="0">
                  <a:solidFill>
                    <a:srgbClr val="FFFF00"/>
                  </a:solidFill>
                </a:rPr>
                <a:t>00mm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5025008" y="1328819"/>
            <a:ext cx="4149062" cy="523220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FFFF00"/>
                </a:solidFill>
              </a:rPr>
              <a:t>SHG</a:t>
            </a:r>
            <a:r>
              <a:rPr lang="ja-JP" altLang="en-US" sz="2800" dirty="0" smtClean="0">
                <a:solidFill>
                  <a:srgbClr val="FFFF00"/>
                </a:solidFill>
              </a:rPr>
              <a:t>顕微鏡プローブ</a:t>
            </a:r>
            <a:endParaRPr lang="en-US" altLang="ja-JP" sz="2800" dirty="0" smtClean="0">
              <a:solidFill>
                <a:srgbClr val="FFFF0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93586" y="1348937"/>
            <a:ext cx="3096344" cy="523220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FF00"/>
                </a:solidFill>
              </a:rPr>
              <a:t>従来系</a:t>
            </a:r>
            <a:endParaRPr lang="en-US" altLang="ja-JP" sz="2800" dirty="0" smtClean="0">
              <a:solidFill>
                <a:srgbClr val="FFFF00"/>
              </a:solidFill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4520951" y="2004135"/>
            <a:ext cx="4824537" cy="4161169"/>
            <a:chOff x="4520951" y="2004135"/>
            <a:chExt cx="4824537" cy="4161169"/>
          </a:xfrm>
        </p:grpSpPr>
        <p:grpSp>
          <p:nvGrpSpPr>
            <p:cNvPr id="31" name="グループ化 30"/>
            <p:cNvGrpSpPr/>
            <p:nvPr/>
          </p:nvGrpSpPr>
          <p:grpSpPr>
            <a:xfrm flipH="1">
              <a:off x="4520951" y="2004135"/>
              <a:ext cx="4824537" cy="3015820"/>
              <a:chOff x="632520" y="1304040"/>
              <a:chExt cx="5856540" cy="3349096"/>
            </a:xfrm>
          </p:grpSpPr>
          <p:pic>
            <p:nvPicPr>
              <p:cNvPr id="35" name="図 34"/>
              <p:cNvPicPr>
                <a:picLocks noChangeAspect="1"/>
              </p:cNvPicPr>
              <p:nvPr/>
            </p:nvPicPr>
            <p:blipFill rotWithShape="1">
              <a:blip r:embed="rId4">
                <a:lum contras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" r="8264" b="32150"/>
              <a:stretch/>
            </p:blipFill>
            <p:spPr>
              <a:xfrm>
                <a:off x="632520" y="1304040"/>
                <a:ext cx="5856540" cy="3349096"/>
              </a:xfrm>
              <a:prstGeom prst="rect">
                <a:avLst/>
              </a:prstGeom>
            </p:spPr>
          </p:pic>
          <p:sp>
            <p:nvSpPr>
              <p:cNvPr id="39" name="正方形/長方形 38"/>
              <p:cNvSpPr/>
              <p:nvPr/>
            </p:nvSpPr>
            <p:spPr bwMode="auto">
              <a:xfrm>
                <a:off x="632520" y="2582374"/>
                <a:ext cx="754065" cy="65147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ゴシック" charset="-128"/>
                  <a:cs typeface="ＭＳ ゴシック" charset="-128"/>
                </a:endParaRPr>
              </a:p>
            </p:txBody>
          </p:sp>
        </p:grpSp>
        <p:cxnSp>
          <p:nvCxnSpPr>
            <p:cNvPr id="14" name="直線コネクタ 13"/>
            <p:cNvCxnSpPr/>
            <p:nvPr/>
          </p:nvCxnSpPr>
          <p:spPr bwMode="auto">
            <a:xfrm>
              <a:off x="4592960" y="4216179"/>
              <a:ext cx="0" cy="192566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コネクタ 20"/>
            <p:cNvCxnSpPr/>
            <p:nvPr/>
          </p:nvCxnSpPr>
          <p:spPr bwMode="auto">
            <a:xfrm>
              <a:off x="8550833" y="4216179"/>
              <a:ext cx="0" cy="19491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線コネクタ 21"/>
            <p:cNvCxnSpPr/>
            <p:nvPr/>
          </p:nvCxnSpPr>
          <p:spPr bwMode="auto">
            <a:xfrm>
              <a:off x="7833320" y="4548337"/>
              <a:ext cx="0" cy="116617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直線コネクタ 22"/>
            <p:cNvCxnSpPr/>
            <p:nvPr/>
          </p:nvCxnSpPr>
          <p:spPr bwMode="auto">
            <a:xfrm>
              <a:off x="5673080" y="4581128"/>
              <a:ext cx="0" cy="116617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直線矢印コネクタ 23"/>
            <p:cNvCxnSpPr/>
            <p:nvPr/>
          </p:nvCxnSpPr>
          <p:spPr bwMode="auto">
            <a:xfrm flipV="1">
              <a:off x="4606505" y="5675299"/>
              <a:ext cx="1066575" cy="520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6" name="直線矢印コネクタ 25"/>
            <p:cNvCxnSpPr/>
            <p:nvPr/>
          </p:nvCxnSpPr>
          <p:spPr bwMode="auto">
            <a:xfrm flipV="1">
              <a:off x="5673080" y="5674039"/>
              <a:ext cx="2160240" cy="646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8" name="直線矢印コネクタ 27"/>
            <p:cNvCxnSpPr/>
            <p:nvPr/>
          </p:nvCxnSpPr>
          <p:spPr bwMode="auto">
            <a:xfrm>
              <a:off x="7847678" y="5673692"/>
              <a:ext cx="703155" cy="1305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2" name="テキスト ボックス 31"/>
            <p:cNvSpPr txBox="1"/>
            <p:nvPr/>
          </p:nvSpPr>
          <p:spPr>
            <a:xfrm>
              <a:off x="4781949" y="5345184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80mm</a:t>
              </a:r>
              <a:endParaRPr kumimoji="1" lang="ja-JP" altLang="en-US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249321" y="5345184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165</a:t>
              </a:r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812471" y="5300120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65</a:t>
              </a:r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cxnSp>
          <p:nvCxnSpPr>
            <p:cNvPr id="36" name="直線矢印コネクタ 35"/>
            <p:cNvCxnSpPr/>
            <p:nvPr/>
          </p:nvCxnSpPr>
          <p:spPr bwMode="auto">
            <a:xfrm>
              <a:off x="7231681" y="2276872"/>
              <a:ext cx="25575" cy="2240632"/>
            </a:xfrm>
            <a:prstGeom prst="straightConnector1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7" name="テキスト ボックス 36"/>
            <p:cNvSpPr txBox="1"/>
            <p:nvPr/>
          </p:nvSpPr>
          <p:spPr>
            <a:xfrm rot="5400000">
              <a:off x="6842661" y="3114272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FF00"/>
                  </a:solidFill>
                </a:rPr>
                <a:t>150</a:t>
              </a:r>
              <a:r>
                <a:rPr kumimoji="1" lang="en-US" altLang="ja-JP" b="1" dirty="0" smtClean="0">
                  <a:solidFill>
                    <a:srgbClr val="FFFF00"/>
                  </a:solidFill>
                </a:rPr>
                <a:t>mm</a:t>
              </a:r>
              <a:endParaRPr kumimoji="1" lang="ja-JP" altLang="en-US" b="1" dirty="0">
                <a:solidFill>
                  <a:srgbClr val="FFFF00"/>
                </a:solidFill>
              </a:endParaRPr>
            </a:p>
          </p:txBody>
        </p:sp>
        <p:cxnSp>
          <p:nvCxnSpPr>
            <p:cNvPr id="44" name="直線コネクタ 43"/>
            <p:cNvCxnSpPr/>
            <p:nvPr/>
          </p:nvCxnSpPr>
          <p:spPr bwMode="auto">
            <a:xfrm flipV="1">
              <a:off x="5529064" y="3447510"/>
              <a:ext cx="0" cy="3534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直線コネクタ 45"/>
            <p:cNvCxnSpPr/>
            <p:nvPr/>
          </p:nvCxnSpPr>
          <p:spPr bwMode="auto">
            <a:xfrm flipV="1">
              <a:off x="5745088" y="3534224"/>
              <a:ext cx="0" cy="4153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直線矢印コネクタ 48"/>
            <p:cNvCxnSpPr/>
            <p:nvPr/>
          </p:nvCxnSpPr>
          <p:spPr bwMode="auto">
            <a:xfrm>
              <a:off x="5534715" y="3452135"/>
              <a:ext cx="210373" cy="11135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52" name="テキスト ボックス 51"/>
            <p:cNvSpPr txBox="1"/>
            <p:nvPr/>
          </p:nvSpPr>
          <p:spPr>
            <a:xfrm rot="1228113">
              <a:off x="5302628" y="3245226"/>
              <a:ext cx="114737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50</a:t>
              </a:r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cxnSp>
          <p:nvCxnSpPr>
            <p:cNvPr id="59" name="直線矢印コネクタ 58"/>
            <p:cNvCxnSpPr/>
            <p:nvPr/>
          </p:nvCxnSpPr>
          <p:spPr bwMode="auto">
            <a:xfrm>
              <a:off x="4606505" y="6084669"/>
              <a:ext cx="3952463" cy="1669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60" name="テキスト ボックス 59"/>
            <p:cNvSpPr txBox="1"/>
            <p:nvPr/>
          </p:nvSpPr>
          <p:spPr>
            <a:xfrm>
              <a:off x="6177136" y="5772507"/>
              <a:ext cx="1147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310</a:t>
              </a:r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</p:grpSp>
      <p:sp>
        <p:nvSpPr>
          <p:cNvPr id="11" name="右カーブ矢印 10"/>
          <p:cNvSpPr/>
          <p:nvPr/>
        </p:nvSpPr>
        <p:spPr bwMode="auto">
          <a:xfrm rot="5714906" flipV="1">
            <a:off x="3880221" y="2929741"/>
            <a:ext cx="945974" cy="1695962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54508" y="1988840"/>
            <a:ext cx="253066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体積比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1/100 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！！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37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kudai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Arial"/>
        <a:ea typeface="ＭＳ ゴシック"/>
        <a:cs typeface="ＭＳ ゴシック"/>
      </a:majorFont>
      <a:minorFont>
        <a:latin typeface="Arial"/>
        <a:ea typeface="ＭＳ ゴシック"/>
        <a:cs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ゴシック" charset="-128"/>
            <a:cs typeface="ＭＳ 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6863</TotalTime>
  <Words>1510</Words>
  <Application>Microsoft Office PowerPoint</Application>
  <PresentationFormat>A4 210 x 297 mm</PresentationFormat>
  <Paragraphs>446</Paragraphs>
  <Slides>33</Slides>
  <Notes>28</Notes>
  <HiddenSlides>1</HiddenSlides>
  <MMClips>3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52" baseType="lpstr">
      <vt:lpstr>Arial Unicode MS</vt:lpstr>
      <vt:lpstr>ArialMT</vt:lpstr>
      <vt:lpstr>HGｺﾞｼｯｸE</vt:lpstr>
      <vt:lpstr>ＭＳ Ｐゴシック</vt:lpstr>
      <vt:lpstr>ＭＳ Ｐ明朝</vt:lpstr>
      <vt:lpstr>ＭＳ ゴシック</vt:lpstr>
      <vt:lpstr>ＭＳ 明朝</vt:lpstr>
      <vt:lpstr>Osaka</vt:lpstr>
      <vt:lpstr>ヒラギノ丸ゴ Pro W4</vt:lpstr>
      <vt:lpstr>平成明朝</vt:lpstr>
      <vt:lpstr>Arial</vt:lpstr>
      <vt:lpstr>Calibri</vt:lpstr>
      <vt:lpstr>Cambria Math</vt:lpstr>
      <vt:lpstr>Century</vt:lpstr>
      <vt:lpstr>Helvetica</vt:lpstr>
      <vt:lpstr>Times</vt:lpstr>
      <vt:lpstr>Times New Roman</vt:lpstr>
      <vt:lpstr>Wingdings</vt:lpstr>
      <vt:lpstr>tokudai</vt:lpstr>
      <vt:lpstr>SHG( 第二高調波発生 ) 顕微鏡の小型化</vt:lpstr>
      <vt:lpstr>PowerPoint プレゼンテーション</vt:lpstr>
      <vt:lpstr>PowerPoint プレゼンテーション</vt:lpstr>
      <vt:lpstr>生体コラーゲンSHG顕微鏡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補足：非侵襲</vt:lpstr>
      <vt:lpstr>SHG光（第2高調波発生光）とは？</vt:lpstr>
      <vt:lpstr>補足：物質内の入射光電場と分極</vt:lpstr>
      <vt:lpstr>補足：線形分極と非線形分極 （分極：電荷の偏り）</vt:lpstr>
      <vt:lpstr>PowerPoint プレゼンテーション</vt:lpstr>
      <vt:lpstr>PowerPoint プレゼンテーション</vt:lpstr>
      <vt:lpstr>補足：分散補償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jp</cp:lastModifiedBy>
  <cp:revision>477</cp:revision>
  <cp:lastPrinted>2016-03-11T09:10:03Z</cp:lastPrinted>
  <dcterms:created xsi:type="dcterms:W3CDTF">2013-06-18T02:13:28Z</dcterms:created>
  <dcterms:modified xsi:type="dcterms:W3CDTF">2016-03-21T06:58:32Z</dcterms:modified>
</cp:coreProperties>
</file>